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7"/>
  </p:notesMasterIdLst>
  <p:sldIdLst>
    <p:sldId id="256" r:id="rId2"/>
    <p:sldId id="257" r:id="rId3"/>
    <p:sldId id="258" r:id="rId4"/>
    <p:sldId id="259" r:id="rId5"/>
    <p:sldId id="266" r:id="rId6"/>
    <p:sldId id="260" r:id="rId7"/>
    <p:sldId id="280" r:id="rId8"/>
    <p:sldId id="282" r:id="rId9"/>
    <p:sldId id="283" r:id="rId10"/>
    <p:sldId id="286" r:id="rId11"/>
    <p:sldId id="287" r:id="rId12"/>
    <p:sldId id="288" r:id="rId13"/>
    <p:sldId id="289" r:id="rId14"/>
    <p:sldId id="291" r:id="rId15"/>
    <p:sldId id="292" r:id="rId16"/>
    <p:sldId id="293" r:id="rId17"/>
    <p:sldId id="279" r:id="rId18"/>
    <p:sldId id="294" r:id="rId19"/>
    <p:sldId id="290" r:id="rId20"/>
    <p:sldId id="284" r:id="rId21"/>
    <p:sldId id="285" r:id="rId22"/>
    <p:sldId id="278" r:id="rId23"/>
    <p:sldId id="261" r:id="rId24"/>
    <p:sldId id="295" r:id="rId25"/>
    <p:sldId id="264" r:id="rId26"/>
    <p:sldId id="265" r:id="rId27"/>
    <p:sldId id="267" r:id="rId28"/>
    <p:sldId id="268" r:id="rId29"/>
    <p:sldId id="270" r:id="rId30"/>
    <p:sldId id="296" r:id="rId31"/>
    <p:sldId id="297" r:id="rId32"/>
    <p:sldId id="298" r:id="rId33"/>
    <p:sldId id="299" r:id="rId34"/>
    <p:sldId id="300" r:id="rId35"/>
    <p:sldId id="301" r:id="rId36"/>
    <p:sldId id="302" r:id="rId37"/>
    <p:sldId id="303" r:id="rId38"/>
    <p:sldId id="304" r:id="rId39"/>
    <p:sldId id="306" r:id="rId40"/>
    <p:sldId id="307" r:id="rId41"/>
    <p:sldId id="308" r:id="rId42"/>
    <p:sldId id="275" r:id="rId43"/>
    <p:sldId id="309" r:id="rId44"/>
    <p:sldId id="276" r:id="rId45"/>
    <p:sldId id="27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3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F821CD-E002-427E-8337-A8F2795F01B4}" type="datetimeFigureOut">
              <a:rPr lang="en-IN" smtClean="0"/>
              <a:pPr/>
              <a:t>21-10-2022</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92D739-BE59-4DBD-B82D-8270B4FE545F}" type="slidenum">
              <a:rPr lang="en-IN" smtClean="0"/>
              <a:pPr/>
              <a:t>‹#›</a:t>
            </a:fld>
            <a:endParaRPr lang="en-IN" dirty="0"/>
          </a:p>
        </p:txBody>
      </p:sp>
    </p:spTree>
    <p:extLst>
      <p:ext uri="{BB962C8B-B14F-4D97-AF65-F5344CB8AC3E}">
        <p14:creationId xmlns:p14="http://schemas.microsoft.com/office/powerpoint/2010/main" xmlns="" val="341861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092D739-BE59-4DBD-B82D-8270B4FE545F}" type="slidenum">
              <a:rPr lang="en-IN" smtClean="0"/>
              <a:pPr/>
              <a:t>44</a:t>
            </a:fld>
            <a:endParaRPr lang="en-IN" dirty="0"/>
          </a:p>
        </p:txBody>
      </p:sp>
    </p:spTree>
    <p:extLst>
      <p:ext uri="{BB962C8B-B14F-4D97-AF65-F5344CB8AC3E}">
        <p14:creationId xmlns:p14="http://schemas.microsoft.com/office/powerpoint/2010/main" xmlns="" val="338366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17" name="Footer Placeholder 16"/>
          <p:cNvSpPr>
            <a:spLocks noGrp="1"/>
          </p:cNvSpPr>
          <p:nvPr>
            <p:ph type="ftr" sz="quarter" idx="11"/>
          </p:nvPr>
        </p:nvSpPr>
        <p:spPr/>
        <p:txBody>
          <a:bodyPr/>
          <a:lstStyle/>
          <a:p>
            <a:endParaRPr lang="en-IN"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6DC2147-78C5-4B0E-A7BC-81D53F8044C2}" type="slidenum">
              <a:rPr lang="en-IN" smtClean="0"/>
              <a:pPr/>
              <a:t>‹#›</a:t>
            </a:fld>
            <a:endParaRPr lang="en-IN"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6DC2147-78C5-4B0E-A7BC-81D53F8044C2}" type="slidenum">
              <a:rPr lang="en-IN" smtClean="0"/>
              <a:pPr/>
              <a:t>‹#›</a:t>
            </a:fld>
            <a:endParaRPr lang="en-IN"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5" name="Footer Placeholder 4"/>
          <p:cNvSpPr>
            <a:spLocks noGrp="1"/>
          </p:cNvSpPr>
          <p:nvPr>
            <p:ph type="ftr" sz="quarter" idx="11"/>
          </p:nvPr>
        </p:nvSpPr>
        <p:spPr>
          <a:xfrm>
            <a:off x="800100" y="6172200"/>
            <a:ext cx="4000500" cy="457200"/>
          </a:xfrm>
        </p:spPr>
        <p:txBody>
          <a:bodyPr/>
          <a:lstStyle/>
          <a:p>
            <a:endParaRPr lang="en-IN"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F6DC2147-78C5-4B0E-A7BC-81D53F8044C2}" type="slidenum">
              <a:rPr lang="en-IN" smtClean="0"/>
              <a:pPr/>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6DC2147-78C5-4B0E-A7BC-81D53F8044C2}" type="slidenum">
              <a:rPr lang="en-IN" smtClean="0"/>
              <a:pPr/>
              <a:t>‹#›</a:t>
            </a:fld>
            <a:endParaRPr lang="en-IN"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6DC2147-78C5-4B0E-A7BC-81D53F8044C2}" type="slidenum">
              <a:rPr lang="en-IN" smtClean="0"/>
              <a:pPr/>
              <a:t>‹#›</a:t>
            </a:fld>
            <a:endParaRPr lang="en-IN"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6DC2147-78C5-4B0E-A7BC-81D53F8044C2}"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6DC2147-78C5-4B0E-A7BC-81D53F8044C2}" type="slidenum">
              <a:rPr lang="en-IN" smtClean="0"/>
              <a:pPr/>
              <a:t>‹#›</a:t>
            </a:fld>
            <a:endParaRPr lang="en-IN"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C2BDDCB-3CCF-4D31-BA25-B9638E0D19F9}" type="datetimeFigureOut">
              <a:rPr lang="en-IN" smtClean="0"/>
              <a:pPr/>
              <a:t>21-10-2022</a:t>
            </a:fld>
            <a:endParaRPr lang="en-IN" dirty="0"/>
          </a:p>
        </p:txBody>
      </p:sp>
      <p:sp>
        <p:nvSpPr>
          <p:cNvPr id="6" name="Footer Placeholder 5"/>
          <p:cNvSpPr>
            <a:spLocks noGrp="1"/>
          </p:cNvSpPr>
          <p:nvPr>
            <p:ph type="ftr" sz="quarter" idx="11"/>
          </p:nvPr>
        </p:nvSpPr>
        <p:spPr>
          <a:xfrm>
            <a:off x="914400" y="6172200"/>
            <a:ext cx="3886200" cy="457200"/>
          </a:xfrm>
        </p:spPr>
        <p:txBody>
          <a:bodyPr/>
          <a:lstStyle/>
          <a:p>
            <a:endParaRPr lang="en-IN" dirty="0"/>
          </a:p>
        </p:txBody>
      </p:sp>
      <p:sp>
        <p:nvSpPr>
          <p:cNvPr id="7" name="Slide Number Placeholder 6"/>
          <p:cNvSpPr>
            <a:spLocks noGrp="1"/>
          </p:cNvSpPr>
          <p:nvPr>
            <p:ph type="sldNum" sz="quarter" idx="12"/>
          </p:nvPr>
        </p:nvSpPr>
        <p:spPr>
          <a:xfrm>
            <a:off x="146304" y="6208776"/>
            <a:ext cx="457200" cy="457200"/>
          </a:xfrm>
        </p:spPr>
        <p:txBody>
          <a:bodyPr/>
          <a:lstStyle/>
          <a:p>
            <a:fld id="{F6DC2147-78C5-4B0E-A7BC-81D53F8044C2}" type="slidenum">
              <a:rPr lang="en-IN" smtClean="0"/>
              <a:pPr/>
              <a:t>‹#›</a:t>
            </a:fld>
            <a:endParaRPr lang="en-IN"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C2BDDCB-3CCF-4D31-BA25-B9638E0D19F9}" type="datetimeFigureOut">
              <a:rPr lang="en-IN" smtClean="0"/>
              <a:pPr/>
              <a:t>21-10-2022</a:t>
            </a:fld>
            <a:endParaRPr lang="en-IN"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6DC2147-78C5-4B0E-A7BC-81D53F8044C2}"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648" y="3501008"/>
            <a:ext cx="6400800" cy="1752600"/>
          </a:xfrm>
        </p:spPr>
        <p:txBody>
          <a:bodyPr/>
          <a:lstStyle/>
          <a:p>
            <a:r>
              <a:rPr lang="en-IN" b="1" dirty="0" smtClean="0">
                <a:solidFill>
                  <a:schemeClr val="bg2">
                    <a:lumMod val="50000"/>
                  </a:schemeClr>
                </a:solidFill>
              </a:rPr>
              <a:t>House price prediction</a:t>
            </a:r>
            <a:endParaRPr lang="en-IN" b="1" dirty="0">
              <a:solidFill>
                <a:schemeClr val="bg2">
                  <a:lumMod val="50000"/>
                </a:schemeClr>
              </a:solidFill>
            </a:endParaRPr>
          </a:p>
        </p:txBody>
      </p:sp>
      <p:pic>
        <p:nvPicPr>
          <p:cNvPr id="4" name="Picture 3"/>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800" y="620688"/>
            <a:ext cx="3439160" cy="2115185"/>
          </a:xfrm>
          <a:prstGeom prst="rect">
            <a:avLst/>
          </a:prstGeom>
          <a:noFill/>
          <a:ln>
            <a:noFill/>
          </a:ln>
        </p:spPr>
      </p:pic>
      <p:sp>
        <p:nvSpPr>
          <p:cNvPr id="5" name="TextBox 4"/>
          <p:cNvSpPr txBox="1"/>
          <p:nvPr/>
        </p:nvSpPr>
        <p:spPr>
          <a:xfrm>
            <a:off x="755576" y="5066261"/>
            <a:ext cx="6048672" cy="646331"/>
          </a:xfrm>
          <a:prstGeom prst="rect">
            <a:avLst/>
          </a:prstGeom>
          <a:noFill/>
        </p:spPr>
        <p:txBody>
          <a:bodyPr wrap="square" rtlCol="0">
            <a:spAutoFit/>
          </a:bodyPr>
          <a:lstStyle/>
          <a:p>
            <a:pPr algn="ctr"/>
            <a:r>
              <a:rPr lang="en-IN" dirty="0" smtClean="0"/>
              <a:t>		Submitted by:</a:t>
            </a:r>
          </a:p>
          <a:p>
            <a:pPr algn="ctr"/>
            <a:r>
              <a:rPr lang="en-IN" dirty="0"/>
              <a:t>	</a:t>
            </a:r>
            <a:r>
              <a:rPr lang="en-IN" dirty="0" smtClean="0"/>
              <a:t>                ROSHAN KUMAR                   </a:t>
            </a:r>
            <a:endParaRPr lang="en-IN" dirty="0"/>
          </a:p>
        </p:txBody>
      </p:sp>
    </p:spTree>
    <p:extLst>
      <p:ext uri="{BB962C8B-B14F-4D97-AF65-F5344CB8AC3E}">
        <p14:creationId xmlns:p14="http://schemas.microsoft.com/office/powerpoint/2010/main" xmlns="" val="2044340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16" y="404664"/>
            <a:ext cx="8534400" cy="758952"/>
          </a:xfrm>
        </p:spPr>
        <p:txBody>
          <a:bodyPr>
            <a:noAutofit/>
          </a:bodyPr>
          <a:lstStyle/>
          <a:p>
            <a:r>
              <a:rPr lang="en-IN" sz="3200" dirty="0" smtClean="0">
                <a:solidFill>
                  <a:schemeClr val="bg2">
                    <a:lumMod val="50000"/>
                  </a:schemeClr>
                </a:solidFill>
              </a:rPr>
              <a:t>Relation between Kitchen quality and sale price</a:t>
            </a:r>
            <a:endParaRPr lang="en-IN" sz="3200" dirty="0">
              <a:solidFill>
                <a:schemeClr val="bg2">
                  <a:lumMod val="50000"/>
                </a:schemeClr>
              </a:solidFill>
            </a:endParaRPr>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000" t="22222" r="26666" b="7222"/>
          <a:stretch/>
        </p:blipFill>
        <p:spPr bwMode="auto">
          <a:xfrm>
            <a:off x="793967" y="1988840"/>
            <a:ext cx="7612099"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233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939" y="404664"/>
            <a:ext cx="8534400" cy="758952"/>
          </a:xfrm>
        </p:spPr>
        <p:txBody>
          <a:bodyPr>
            <a:normAutofit fontScale="90000"/>
          </a:bodyPr>
          <a:lstStyle/>
          <a:p>
            <a:r>
              <a:rPr lang="en-IN" dirty="0" smtClean="0">
                <a:solidFill>
                  <a:schemeClr val="bg2">
                    <a:lumMod val="50000"/>
                  </a:schemeClr>
                </a:solidFill>
              </a:rPr>
              <a:t>Relationship between Ground living area and sale price</a:t>
            </a:r>
            <a:endParaRPr lang="en-IN" dirty="0">
              <a:solidFill>
                <a:schemeClr val="bg2">
                  <a:lumMod val="50000"/>
                </a:schemeClr>
              </a:solidFill>
            </a:endParaRPr>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3704" r="41771" b="7037"/>
          <a:stretch/>
        </p:blipFill>
        <p:spPr bwMode="auto">
          <a:xfrm>
            <a:off x="1619672" y="1884834"/>
            <a:ext cx="6000934" cy="4014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4546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Basement features and sale price</a:t>
            </a:r>
            <a:endParaRPr lang="en-IN" dirty="0">
              <a:solidFill>
                <a:schemeClr val="bg2">
                  <a:lumMod val="50000"/>
                </a:schemeClr>
              </a:solidFill>
            </a:endParaRPr>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020" t="13889" r="29896" b="10740"/>
          <a:stretch/>
        </p:blipFill>
        <p:spPr bwMode="auto">
          <a:xfrm>
            <a:off x="395536" y="2492896"/>
            <a:ext cx="4104456" cy="3096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8039" t="14075" r="15778" b="7036"/>
          <a:stretch/>
        </p:blipFill>
        <p:spPr bwMode="auto">
          <a:xfrm>
            <a:off x="4788024" y="2476314"/>
            <a:ext cx="3947666" cy="31129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3039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Neighbourhood and Lot Frontage relation</a:t>
            </a:r>
            <a:endParaRPr lang="en-IN" dirty="0">
              <a:solidFill>
                <a:schemeClr val="bg2">
                  <a:lumMod val="50000"/>
                </a:schemeClr>
              </a:solidFill>
            </a:endParaRPr>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8542" t="13147" r="13541" b="5370"/>
          <a:stretch/>
        </p:blipFill>
        <p:spPr bwMode="auto">
          <a:xfrm>
            <a:off x="1259632" y="1844824"/>
            <a:ext cx="6624736" cy="3896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80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Overall quality and condition</a:t>
            </a:r>
            <a:endParaRPr lang="en-IN" dirty="0">
              <a:solidFill>
                <a:schemeClr val="bg2">
                  <a:lumMod val="50000"/>
                </a:schemeClr>
              </a:solidFill>
            </a:endParaRPr>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42" t="11111" r="2292" b="7963"/>
          <a:stretch/>
        </p:blipFill>
        <p:spPr bwMode="auto">
          <a:xfrm>
            <a:off x="979469" y="1832012"/>
            <a:ext cx="7185062" cy="4104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1332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Total rooms above grade</a:t>
            </a:r>
            <a:endParaRPr lang="en-IN" dirty="0">
              <a:solidFill>
                <a:schemeClr val="bg2">
                  <a:lumMod val="50000"/>
                </a:schemeClr>
              </a:solidFill>
            </a:endParaRPr>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875" t="11667" r="6563" b="23148"/>
          <a:stretch/>
        </p:blipFill>
        <p:spPr bwMode="auto">
          <a:xfrm>
            <a:off x="827584" y="2420888"/>
            <a:ext cx="7488832"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942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Garage capacity </a:t>
            </a:r>
            <a:endParaRPr lang="en-IN" dirty="0">
              <a:solidFill>
                <a:schemeClr val="bg2">
                  <a:lumMod val="50000"/>
                </a:schemeClr>
              </a:solidFill>
            </a:endParaRPr>
          </a:p>
        </p:txBody>
      </p:sp>
      <p:pic>
        <p:nvPicPr>
          <p:cNvPr id="1638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476" t="27700" r="1940" b="24893"/>
          <a:stretch/>
        </p:blipFill>
        <p:spPr bwMode="auto">
          <a:xfrm>
            <a:off x="827584" y="2218953"/>
            <a:ext cx="7704856" cy="3576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071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Distribution plots</a:t>
            </a:r>
            <a:endParaRPr lang="en-IN" dirty="0">
              <a:solidFill>
                <a:schemeClr val="bg2">
                  <a:lumMod val="50000"/>
                </a:schemeClr>
              </a:solidFill>
            </a:endParaRPr>
          </a:p>
        </p:txBody>
      </p:sp>
      <p:pic>
        <p:nvPicPr>
          <p:cNvPr id="6147"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095" t="12575" r="24286" b="16666"/>
          <a:stretch/>
        </p:blipFill>
        <p:spPr bwMode="auto">
          <a:xfrm>
            <a:off x="467544" y="2492896"/>
            <a:ext cx="3744416" cy="2838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998" t="10599" r="24207" b="5027"/>
          <a:stretch/>
        </p:blipFill>
        <p:spPr bwMode="auto">
          <a:xfrm>
            <a:off x="4442363" y="2492895"/>
            <a:ext cx="4233328" cy="2838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7898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Paved drive and sale price</a:t>
            </a:r>
            <a:endParaRPr lang="en-IN" dirty="0">
              <a:solidFill>
                <a:schemeClr val="bg2">
                  <a:lumMod val="50000"/>
                </a:schemeClr>
              </a:solidFill>
            </a:endParaRPr>
          </a:p>
        </p:txBody>
      </p:sp>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230" t="15741" r="16562" b="12592"/>
          <a:stretch/>
        </p:blipFill>
        <p:spPr bwMode="auto">
          <a:xfrm>
            <a:off x="683568" y="2073424"/>
            <a:ext cx="7776864" cy="388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8971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Lot Frontage and Lot Area distribution</a:t>
            </a:r>
            <a:endParaRPr lang="en-IN" dirty="0">
              <a:solidFill>
                <a:schemeClr val="bg2">
                  <a:lumMod val="50000"/>
                </a:schemeClr>
              </a:solidFill>
            </a:endParaRPr>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9814" r="1042" b="4445"/>
          <a:stretch/>
        </p:blipFill>
        <p:spPr bwMode="auto">
          <a:xfrm>
            <a:off x="467544" y="2636912"/>
            <a:ext cx="8208912" cy="3024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4116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534400" cy="758952"/>
          </a:xfrm>
        </p:spPr>
        <p:txBody>
          <a:bodyPr>
            <a:noAutofit/>
          </a:bodyPr>
          <a:lstStyle/>
          <a:p>
            <a:r>
              <a:rPr lang="en-IN" sz="2800" b="1" dirty="0" smtClean="0"/>
              <a:t>Conceptual Background and domain knowledge</a:t>
            </a:r>
            <a:endParaRPr lang="en-IN" sz="2800" b="1" dirty="0"/>
          </a:p>
        </p:txBody>
      </p:sp>
      <p:sp>
        <p:nvSpPr>
          <p:cNvPr id="3" name="Content Placeholder 2"/>
          <p:cNvSpPr>
            <a:spLocks noGrp="1"/>
          </p:cNvSpPr>
          <p:nvPr>
            <p:ph sz="quarter" idx="1"/>
          </p:nvPr>
        </p:nvSpPr>
        <p:spPr>
          <a:xfrm>
            <a:off x="301752" y="1527048"/>
            <a:ext cx="8503920" cy="4782272"/>
          </a:xfrm>
        </p:spPr>
        <p:txBody>
          <a:bodyPr>
            <a:normAutofit fontScale="92500" lnSpcReduction="20000"/>
          </a:bodyPr>
          <a:lstStyle/>
          <a:p>
            <a:pPr marL="0" indent="0">
              <a:buNone/>
            </a:pPr>
            <a:endParaRPr lang="en-IN" sz="2000" dirty="0" smtClean="0"/>
          </a:p>
          <a:p>
            <a:r>
              <a:rPr lang="en-US" sz="1600" dirty="0"/>
              <a:t>Houses are one of the necessary need of each and every person around the globe and therefore housing and real estate market is one of the markets which is one of the major contributors in the world’s economy </a:t>
            </a:r>
            <a:r>
              <a:rPr lang="en-US" sz="1600" dirty="0" smtClean="0"/>
              <a:t>.</a:t>
            </a:r>
            <a:r>
              <a:rPr lang="en-IN" sz="1600" dirty="0" smtClean="0"/>
              <a:t>Real </a:t>
            </a:r>
            <a:r>
              <a:rPr lang="en-IN" sz="1600" dirty="0"/>
              <a:t>estate price prediction is crucial for the establishment of real estate policies and </a:t>
            </a:r>
            <a:r>
              <a:rPr lang="en-IN" sz="1600" dirty="0" smtClean="0"/>
              <a:t>can </a:t>
            </a:r>
            <a:r>
              <a:rPr lang="en-IN" sz="1600" dirty="0"/>
              <a:t>help real estate owners and agents make informative decisions. </a:t>
            </a:r>
            <a:endParaRPr lang="en-IN" sz="1600" dirty="0" smtClean="0"/>
          </a:p>
          <a:p>
            <a:pPr marL="0" indent="0">
              <a:buNone/>
            </a:pPr>
            <a:endParaRPr lang="en-IN" sz="1600" dirty="0" smtClean="0"/>
          </a:p>
          <a:p>
            <a:r>
              <a:rPr lang="en-IN" sz="1600" dirty="0" smtClean="0"/>
              <a:t>With </a:t>
            </a:r>
            <a:r>
              <a:rPr lang="en-IN" sz="1600" dirty="0"/>
              <a:t>a large amount of unstructured resources and documents, the Real estate industry has become a highly competitive business. </a:t>
            </a:r>
            <a:endParaRPr lang="en-IN" sz="1600" dirty="0" smtClean="0"/>
          </a:p>
          <a:p>
            <a:pPr marL="0" indent="0">
              <a:buNone/>
            </a:pPr>
            <a:endParaRPr lang="en-IN" sz="1600" dirty="0" smtClean="0"/>
          </a:p>
          <a:p>
            <a:r>
              <a:rPr lang="en-IN" sz="1600" dirty="0" smtClean="0"/>
              <a:t>The </a:t>
            </a:r>
            <a:r>
              <a:rPr lang="en-IN" sz="1600" dirty="0"/>
              <a:t>data science process in such an industry provides an advantage to the developers by processing those data, forecasting future trends and thus assisting them to make favourable knowledge-driven </a:t>
            </a:r>
            <a:r>
              <a:rPr lang="en-IN" sz="1600" dirty="0" smtClean="0"/>
              <a:t>decisions.</a:t>
            </a:r>
            <a:endParaRPr lang="en-US" sz="1600" dirty="0"/>
          </a:p>
          <a:p>
            <a:endParaRPr lang="en-US" sz="1600" dirty="0" smtClean="0"/>
          </a:p>
          <a:p>
            <a:r>
              <a:rPr lang="en-US" sz="1600" dirty="0" smtClean="0"/>
              <a:t>Data </a:t>
            </a:r>
            <a:r>
              <a:rPr lang="en-US" sz="1600" dirty="0"/>
              <a:t>science comes as a very important tool to solve problems in the domain to help the companies increase their overall revenue, profits, improving their marketing strategies and focusing on changing trends in house sales and purchases. </a:t>
            </a:r>
            <a:endParaRPr lang="en-IN" sz="1600" dirty="0" smtClean="0"/>
          </a:p>
          <a:p>
            <a:pPr marL="0" indent="0">
              <a:buNone/>
            </a:pPr>
            <a:endParaRPr lang="en-IN" sz="1600" dirty="0" smtClean="0"/>
          </a:p>
          <a:p>
            <a:r>
              <a:rPr lang="en-IN" sz="1600" dirty="0" smtClean="0"/>
              <a:t>The </a:t>
            </a:r>
            <a:r>
              <a:rPr lang="en-IN" sz="1600" dirty="0"/>
              <a:t>aim of this </a:t>
            </a:r>
            <a:r>
              <a:rPr lang="en-IN" sz="1600" dirty="0" smtClean="0"/>
              <a:t>study </a:t>
            </a:r>
            <a:r>
              <a:rPr lang="en-IN" sz="1600" dirty="0"/>
              <a:t>is to employ actual transaction data and machine learning models to predict </a:t>
            </a:r>
            <a:r>
              <a:rPr lang="en-IN" sz="1600" dirty="0" smtClean="0"/>
              <a:t>prices </a:t>
            </a:r>
            <a:r>
              <a:rPr lang="en-IN" sz="1600" dirty="0"/>
              <a:t>of houses. </a:t>
            </a:r>
            <a:endParaRPr lang="en-IN" sz="1600" dirty="0" smtClean="0"/>
          </a:p>
          <a:p>
            <a:pPr marL="0" indent="0">
              <a:buNone/>
            </a:pPr>
            <a:endParaRPr lang="en-IN" sz="1600" dirty="0" smtClean="0"/>
          </a:p>
          <a:p>
            <a:r>
              <a:rPr lang="en-IN" sz="1600" dirty="0" smtClean="0"/>
              <a:t>The </a:t>
            </a:r>
            <a:r>
              <a:rPr lang="en-IN" sz="1600" dirty="0"/>
              <a:t>actual transaction data contain attributes and transaction </a:t>
            </a:r>
            <a:r>
              <a:rPr lang="en-IN" sz="1600" dirty="0" smtClean="0"/>
              <a:t>prices </a:t>
            </a:r>
            <a:r>
              <a:rPr lang="en-IN" sz="1600" dirty="0"/>
              <a:t>of real estate that respectively serve as independent variables and dependent </a:t>
            </a:r>
            <a:r>
              <a:rPr lang="en-IN" sz="1600" dirty="0" smtClean="0"/>
              <a:t>variables </a:t>
            </a:r>
            <a:r>
              <a:rPr lang="en-IN" sz="1600" dirty="0"/>
              <a:t>for machine learning models</a:t>
            </a:r>
          </a:p>
        </p:txBody>
      </p:sp>
    </p:spTree>
    <p:extLst>
      <p:ext uri="{BB962C8B-B14F-4D97-AF65-F5344CB8AC3E}">
        <p14:creationId xmlns:p14="http://schemas.microsoft.com/office/powerpoint/2010/main" xmlns="" val="572494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Distribution plot for porch areas</a:t>
            </a:r>
            <a:endParaRPr lang="en-IN" dirty="0">
              <a:solidFill>
                <a:schemeClr val="bg2">
                  <a:lumMod val="50000"/>
                </a:schemeClr>
              </a:solidFill>
            </a:endParaRP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0834" r="10625" b="6389"/>
          <a:stretch/>
        </p:blipFill>
        <p:spPr bwMode="auto">
          <a:xfrm>
            <a:off x="710359" y="1700808"/>
            <a:ext cx="7825790" cy="4077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523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chemeClr val="bg2">
                    <a:lumMod val="50000"/>
                  </a:schemeClr>
                </a:solidFill>
              </a:rPr>
              <a:t>Correlation co-efficient between inputs and </a:t>
            </a:r>
            <a:r>
              <a:rPr lang="en-IN" sz="3200" dirty="0">
                <a:solidFill>
                  <a:schemeClr val="bg2">
                    <a:lumMod val="50000"/>
                  </a:schemeClr>
                </a:solidFill>
              </a:rPr>
              <a:t>o</a:t>
            </a:r>
            <a:r>
              <a:rPr lang="en-IN" sz="3200" dirty="0" smtClean="0">
                <a:solidFill>
                  <a:schemeClr val="bg2">
                    <a:lumMod val="50000"/>
                  </a:schemeClr>
                </a:solidFill>
              </a:rPr>
              <a:t>utput</a:t>
            </a:r>
            <a:endParaRPr lang="en-IN" sz="3200" dirty="0">
              <a:solidFill>
                <a:schemeClr val="bg2">
                  <a:lumMod val="50000"/>
                </a:schemeClr>
              </a:solidFill>
            </a:endParaRP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584" t="10001" r="6249" b="8148"/>
          <a:stretch/>
        </p:blipFill>
        <p:spPr bwMode="auto">
          <a:xfrm>
            <a:off x="1835696" y="1556792"/>
            <a:ext cx="5957946" cy="4399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0295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solidFill>
                  <a:schemeClr val="bg2">
                    <a:lumMod val="50000"/>
                  </a:schemeClr>
                </a:solidFill>
              </a:rPr>
              <a:t>Box plots to visualise outliers</a:t>
            </a:r>
            <a:endParaRPr lang="en-IN" sz="3200" dirty="0">
              <a:solidFill>
                <a:schemeClr val="bg2">
                  <a:lumMod val="50000"/>
                </a:schemeClr>
              </a:solidFill>
            </a:endParaRP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625" t="11852" r="12812" b="5185"/>
          <a:stretch/>
        </p:blipFill>
        <p:spPr bwMode="auto">
          <a:xfrm>
            <a:off x="1259632" y="1916832"/>
            <a:ext cx="663307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636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Inferences from visualizations</a:t>
            </a:r>
            <a:endParaRPr lang="en-IN" dirty="0"/>
          </a:p>
        </p:txBody>
      </p:sp>
      <p:sp>
        <p:nvSpPr>
          <p:cNvPr id="3" name="Content Placeholder 2"/>
          <p:cNvSpPr>
            <a:spLocks noGrp="1"/>
          </p:cNvSpPr>
          <p:nvPr>
            <p:ph sz="quarter" idx="1"/>
          </p:nvPr>
        </p:nvSpPr>
        <p:spPr>
          <a:xfrm>
            <a:off x="107504" y="1556792"/>
            <a:ext cx="8856984" cy="5040560"/>
          </a:xfrm>
        </p:spPr>
        <p:txBody>
          <a:bodyPr>
            <a:noAutofit/>
          </a:bodyPr>
          <a:lstStyle/>
          <a:p>
            <a:r>
              <a:rPr lang="en-IN" sz="1400" dirty="0"/>
              <a:t>Columns with highest positive correlation with the target are:</a:t>
            </a:r>
          </a:p>
          <a:p>
            <a:pPr lvl="1"/>
            <a:r>
              <a:rPr lang="en-IN" sz="1400" dirty="0">
                <a:solidFill>
                  <a:schemeClr val="tx1"/>
                </a:solidFill>
              </a:rPr>
              <a:t>GrLivArea(0.71)</a:t>
            </a:r>
          </a:p>
          <a:p>
            <a:pPr lvl="1"/>
            <a:r>
              <a:rPr lang="en-IN" sz="1400" dirty="0">
                <a:solidFill>
                  <a:schemeClr val="tx1"/>
                </a:solidFill>
              </a:rPr>
              <a:t>GarageCars (0.63)</a:t>
            </a:r>
          </a:p>
          <a:p>
            <a:pPr lvl="1"/>
            <a:r>
              <a:rPr lang="en-IN" sz="1400" dirty="0">
                <a:solidFill>
                  <a:schemeClr val="tx1"/>
                </a:solidFill>
              </a:rPr>
              <a:t>GarageArea (0.62)</a:t>
            </a:r>
          </a:p>
          <a:p>
            <a:pPr lvl="1"/>
            <a:r>
              <a:rPr lang="en-IN" sz="1400" dirty="0">
                <a:solidFill>
                  <a:schemeClr val="tx1"/>
                </a:solidFill>
              </a:rPr>
              <a:t>TotalBsmtSF(0.60)</a:t>
            </a:r>
          </a:p>
          <a:p>
            <a:pPr lvl="1"/>
            <a:r>
              <a:rPr lang="en-IN" sz="1400" dirty="0">
                <a:solidFill>
                  <a:schemeClr val="tx1"/>
                </a:solidFill>
              </a:rPr>
              <a:t>1stFlrSF (0.59)</a:t>
            </a:r>
          </a:p>
          <a:p>
            <a:pPr lvl="1"/>
            <a:r>
              <a:rPr lang="en-IN" sz="1400" dirty="0">
                <a:solidFill>
                  <a:schemeClr val="tx1"/>
                </a:solidFill>
              </a:rPr>
              <a:t>FullBath(0.55)</a:t>
            </a:r>
          </a:p>
          <a:p>
            <a:pPr lvl="1"/>
            <a:r>
              <a:rPr lang="en-IN" sz="1400" dirty="0">
                <a:solidFill>
                  <a:schemeClr val="tx1"/>
                </a:solidFill>
              </a:rPr>
              <a:t>TotRmsAbvGrd(0.53)</a:t>
            </a:r>
          </a:p>
          <a:p>
            <a:pPr lvl="1"/>
            <a:r>
              <a:rPr lang="en-IN" sz="1400" dirty="0">
                <a:solidFill>
                  <a:schemeClr val="tx1"/>
                </a:solidFill>
              </a:rPr>
              <a:t>YrBuilt(0.51)</a:t>
            </a:r>
          </a:p>
          <a:p>
            <a:pPr lvl="1"/>
            <a:r>
              <a:rPr lang="en-IN" sz="1400" dirty="0">
                <a:solidFill>
                  <a:schemeClr val="tx1"/>
                </a:solidFill>
              </a:rPr>
              <a:t>YrRemodAdd(0.51)</a:t>
            </a:r>
          </a:p>
          <a:p>
            <a:r>
              <a:rPr lang="en-IN" sz="1400" dirty="0"/>
              <a:t>Neighbourhood i.e. Physical locations within Ames city limits had a great impact </a:t>
            </a:r>
            <a:r>
              <a:rPr lang="en-IN" sz="1400" dirty="0" smtClean="0"/>
              <a:t> on </a:t>
            </a:r>
            <a:r>
              <a:rPr lang="en-IN" sz="1400" dirty="0"/>
              <a:t>the sale prices. </a:t>
            </a:r>
            <a:r>
              <a:rPr lang="en-IN" sz="1400" dirty="0" smtClean="0"/>
              <a:t>It had </a:t>
            </a:r>
            <a:r>
              <a:rPr lang="en-IN" sz="1400" dirty="0"/>
              <a:t>a co-relation co-efficient of 0.73 with the </a:t>
            </a:r>
            <a:r>
              <a:rPr lang="en-IN" sz="1400" dirty="0" smtClean="0"/>
              <a:t>target. Northridge </a:t>
            </a:r>
            <a:r>
              <a:rPr lang="en-IN" sz="1400" dirty="0"/>
              <a:t>and </a:t>
            </a:r>
            <a:r>
              <a:rPr lang="en-IN" sz="1400" dirty="0" smtClean="0"/>
              <a:t> Northridge </a:t>
            </a:r>
            <a:r>
              <a:rPr lang="en-IN" sz="1400" dirty="0"/>
              <a:t>Heights had the sale </a:t>
            </a:r>
            <a:r>
              <a:rPr lang="en-IN" sz="1400" dirty="0" smtClean="0"/>
              <a:t>prices </a:t>
            </a:r>
            <a:r>
              <a:rPr lang="en-IN" sz="1400" dirty="0"/>
              <a:t>starting from a higher rate as well as ending with maximum sale prices as </a:t>
            </a:r>
            <a:r>
              <a:rPr lang="en-IN" sz="1400" dirty="0" smtClean="0"/>
              <a:t>compared </a:t>
            </a:r>
            <a:r>
              <a:rPr lang="en-IN" sz="1400" dirty="0"/>
              <a:t>to other </a:t>
            </a:r>
            <a:r>
              <a:rPr lang="en-IN" sz="1400" dirty="0" smtClean="0"/>
              <a:t>locations.</a:t>
            </a:r>
          </a:p>
          <a:p>
            <a:r>
              <a:rPr lang="en-IN" sz="1400" dirty="0" smtClean="0"/>
              <a:t>Northridge </a:t>
            </a:r>
            <a:r>
              <a:rPr lang="en-IN" sz="1400" dirty="0"/>
              <a:t>and North Ridge heights had higher lot </a:t>
            </a:r>
            <a:r>
              <a:rPr lang="en-IN" sz="1400" dirty="0" smtClean="0"/>
              <a:t>frontage </a:t>
            </a:r>
            <a:r>
              <a:rPr lang="en-IN" sz="1400" dirty="0"/>
              <a:t>area. North park villa, Bluestem, Briar Dale and Meadow </a:t>
            </a:r>
            <a:r>
              <a:rPr lang="en-IN" sz="1400" dirty="0" smtClean="0"/>
              <a:t>areas </a:t>
            </a:r>
            <a:r>
              <a:rPr lang="en-IN" sz="1400" dirty="0"/>
              <a:t>had less </a:t>
            </a:r>
            <a:r>
              <a:rPr lang="en-IN" sz="1400" dirty="0" smtClean="0"/>
              <a:t>sale prices.</a:t>
            </a:r>
          </a:p>
          <a:p>
            <a:r>
              <a:rPr lang="en-IN" sz="1400" dirty="0" smtClean="0"/>
              <a:t>The </a:t>
            </a:r>
            <a:r>
              <a:rPr lang="en-IN" sz="1400" dirty="0"/>
              <a:t>properties with very excellent quality of material </a:t>
            </a:r>
            <a:r>
              <a:rPr lang="en-IN" sz="1400" dirty="0" smtClean="0"/>
              <a:t>and </a:t>
            </a:r>
            <a:r>
              <a:rPr lang="en-IN" sz="1400" dirty="0"/>
              <a:t>finish had sale prices starting from 200000 and went as high as 750000.Properties </a:t>
            </a:r>
            <a:r>
              <a:rPr lang="en-IN" sz="1400" dirty="0" smtClean="0"/>
              <a:t> with </a:t>
            </a:r>
            <a:r>
              <a:rPr lang="en-IN" sz="1400" dirty="0"/>
              <a:t>poor, very poor and fair kind of qualities had the minimum sale prices that </a:t>
            </a:r>
            <a:r>
              <a:rPr lang="en-IN" sz="1400" dirty="0" smtClean="0"/>
              <a:t>ranged </a:t>
            </a:r>
            <a:r>
              <a:rPr lang="en-IN" sz="1400" dirty="0"/>
              <a:t>between 1, 00,000 to 2, 00,000.The better the overall quality of properties, </a:t>
            </a:r>
            <a:r>
              <a:rPr lang="en-IN" sz="1400" dirty="0" smtClean="0"/>
              <a:t>higher </a:t>
            </a:r>
            <a:r>
              <a:rPr lang="en-IN" sz="1400" dirty="0"/>
              <a:t>the sale </a:t>
            </a:r>
            <a:r>
              <a:rPr lang="en-IN" sz="1400" dirty="0" smtClean="0"/>
              <a:t>prices.</a:t>
            </a:r>
            <a:endParaRPr lang="en-IN" sz="1400" dirty="0"/>
          </a:p>
        </p:txBody>
      </p:sp>
    </p:spTree>
    <p:extLst>
      <p:ext uri="{BB962C8B-B14F-4D97-AF65-F5344CB8AC3E}">
        <p14:creationId xmlns:p14="http://schemas.microsoft.com/office/powerpoint/2010/main" xmlns="" val="554047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Inferences from visualizations</a:t>
            </a:r>
            <a:endParaRPr lang="en-IN" dirty="0">
              <a:solidFill>
                <a:schemeClr val="bg2">
                  <a:lumMod val="50000"/>
                </a:schemeClr>
              </a:solidFill>
            </a:endParaRPr>
          </a:p>
        </p:txBody>
      </p:sp>
      <p:sp>
        <p:nvSpPr>
          <p:cNvPr id="4" name="Rectangle 3"/>
          <p:cNvSpPr/>
          <p:nvPr/>
        </p:nvSpPr>
        <p:spPr>
          <a:xfrm>
            <a:off x="395536" y="1556792"/>
            <a:ext cx="8496944" cy="4801314"/>
          </a:xfrm>
          <a:prstGeom prst="rect">
            <a:avLst/>
          </a:prstGeom>
        </p:spPr>
        <p:txBody>
          <a:bodyPr wrap="square">
            <a:spAutoFit/>
          </a:bodyPr>
          <a:lstStyle/>
          <a:p>
            <a:pPr marL="285750" indent="-285750">
              <a:buFont typeface="Arial" pitchFamily="34" charset="0"/>
              <a:buChar char="•"/>
            </a:pPr>
            <a:r>
              <a:rPr lang="en-IN" dirty="0"/>
              <a:t>The above grade living area ranged from 334 square feet to maximum 5642 sq.ft</a:t>
            </a:r>
            <a:r>
              <a:rPr lang="en-IN" dirty="0" smtClean="0"/>
              <a:t>. Most of </a:t>
            </a:r>
            <a:r>
              <a:rPr lang="en-IN" dirty="0"/>
              <a:t>the properties had areas as 864 sq.ft ,1040 sq.ft and 890 </a:t>
            </a:r>
            <a:r>
              <a:rPr lang="en-IN" dirty="0" smtClean="0"/>
              <a:t>sq.ft. The </a:t>
            </a:r>
            <a:r>
              <a:rPr lang="en-IN" dirty="0"/>
              <a:t>mean value of </a:t>
            </a:r>
            <a:r>
              <a:rPr lang="en-IN" dirty="0" smtClean="0"/>
              <a:t>living </a:t>
            </a:r>
            <a:r>
              <a:rPr lang="en-IN" dirty="0"/>
              <a:t>area above grade is </a:t>
            </a:r>
            <a:r>
              <a:rPr lang="en-IN" dirty="0" smtClean="0"/>
              <a:t>1525. </a:t>
            </a:r>
          </a:p>
          <a:p>
            <a:endParaRPr lang="en-IN" dirty="0" smtClean="0"/>
          </a:p>
          <a:p>
            <a:pPr marL="285750" indent="-285750">
              <a:buFont typeface="Arial" pitchFamily="34" charset="0"/>
              <a:buChar char="•"/>
            </a:pPr>
            <a:r>
              <a:rPr lang="en-IN" dirty="0"/>
              <a:t>Properties with paved drive had higher sale prices. Also most of them had paved drive </a:t>
            </a:r>
            <a:r>
              <a:rPr lang="en-IN" dirty="0" smtClean="0"/>
              <a:t>way.</a:t>
            </a:r>
          </a:p>
          <a:p>
            <a:endParaRPr lang="en-IN" dirty="0" smtClean="0"/>
          </a:p>
          <a:p>
            <a:pPr marL="285750" indent="-285750">
              <a:buFont typeface="Arial" pitchFamily="34" charset="0"/>
              <a:buChar char="•"/>
            </a:pPr>
            <a:r>
              <a:rPr lang="en-IN" dirty="0"/>
              <a:t>Features that greatly contribute to house price predictions were  locality </a:t>
            </a:r>
            <a:r>
              <a:rPr lang="en-IN" dirty="0" smtClean="0"/>
              <a:t>(</a:t>
            </a:r>
            <a:r>
              <a:rPr lang="en-IN" dirty="0"/>
              <a:t>neighbourhood) ,above grade living </a:t>
            </a:r>
            <a:r>
              <a:rPr lang="en-IN" dirty="0" smtClean="0"/>
              <a:t>area </a:t>
            </a:r>
            <a:r>
              <a:rPr lang="en-IN" dirty="0"/>
              <a:t>,parking capacity of the </a:t>
            </a:r>
            <a:r>
              <a:rPr lang="en-IN" dirty="0" smtClean="0"/>
              <a:t>properties, Basement </a:t>
            </a:r>
            <a:r>
              <a:rPr lang="en-IN" dirty="0"/>
              <a:t>area and area above grade, facilities like electricity, water, gas septic tanks, </a:t>
            </a:r>
            <a:r>
              <a:rPr lang="en-IN" dirty="0" smtClean="0"/>
              <a:t>fire </a:t>
            </a:r>
            <a:r>
              <a:rPr lang="en-IN" dirty="0"/>
              <a:t>place, number of full and half baths, the </a:t>
            </a:r>
            <a:r>
              <a:rPr lang="en-IN" dirty="0" smtClean="0"/>
              <a:t>year </a:t>
            </a:r>
            <a:r>
              <a:rPr lang="en-IN" dirty="0"/>
              <a:t>of construction, Overall quality of </a:t>
            </a:r>
            <a:r>
              <a:rPr lang="en-IN" dirty="0" smtClean="0"/>
              <a:t>the </a:t>
            </a:r>
            <a:r>
              <a:rPr lang="en-IN" dirty="0"/>
              <a:t>house including exterior and material quality</a:t>
            </a:r>
            <a:r>
              <a:rPr lang="en-IN" dirty="0" smtClean="0"/>
              <a:t>.</a:t>
            </a:r>
          </a:p>
          <a:p>
            <a:endParaRPr lang="en-IN" dirty="0"/>
          </a:p>
          <a:p>
            <a:pPr marL="285750" indent="-285750">
              <a:buFont typeface="Arial" pitchFamily="34" charset="0"/>
              <a:buChar char="•"/>
            </a:pPr>
            <a:r>
              <a:rPr lang="en-IN" dirty="0" smtClean="0"/>
              <a:t>Few </a:t>
            </a:r>
            <a:r>
              <a:rPr lang="en-IN" dirty="0"/>
              <a:t>features like MS Zone, Miscellaneous features, land slope, month in which </a:t>
            </a:r>
            <a:r>
              <a:rPr lang="en-IN" dirty="0" smtClean="0"/>
              <a:t>property </a:t>
            </a:r>
            <a:r>
              <a:rPr lang="en-IN" dirty="0"/>
              <a:t>was sold, and etc. did not make any significant impact on the prediction of </a:t>
            </a:r>
            <a:r>
              <a:rPr lang="en-IN" dirty="0" smtClean="0"/>
              <a:t>sale </a:t>
            </a:r>
            <a:r>
              <a:rPr lang="en-IN" dirty="0"/>
              <a:t>prices.</a:t>
            </a:r>
          </a:p>
          <a:p>
            <a:pPr marL="285750" indent="-285750">
              <a:buFont typeface="Arial" pitchFamily="34" charset="0"/>
              <a:buChar char="•"/>
            </a:pPr>
            <a:endParaRPr lang="en-IN" dirty="0"/>
          </a:p>
        </p:txBody>
      </p:sp>
    </p:spTree>
    <p:extLst>
      <p:ext uri="{BB962C8B-B14F-4D97-AF65-F5344CB8AC3E}">
        <p14:creationId xmlns:p14="http://schemas.microsoft.com/office/powerpoint/2010/main" xmlns="" val="418692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600" dirty="0" smtClean="0"/>
              <a:t>Statistical and descriptive analysis</a:t>
            </a:r>
            <a:endParaRPr lang="en-IN" sz="3600" dirty="0"/>
          </a:p>
        </p:txBody>
      </p:sp>
      <p:sp>
        <p:nvSpPr>
          <p:cNvPr id="4" name="Content Placeholder 3"/>
          <p:cNvSpPr>
            <a:spLocks noGrp="1"/>
          </p:cNvSpPr>
          <p:nvPr>
            <p:ph sz="quarter" idx="1"/>
          </p:nvPr>
        </p:nvSpPr>
        <p:spPr/>
        <p:txBody>
          <a:bodyPr>
            <a:normAutofit/>
          </a:bodyPr>
          <a:lstStyle/>
          <a:p>
            <a:endParaRPr lang="en-IN" sz="1400" dirty="0" smtClean="0"/>
          </a:p>
          <a:p>
            <a:r>
              <a:rPr lang="en-IN" sz="1400" dirty="0"/>
              <a:t>Statistics and probability </a:t>
            </a:r>
            <a:r>
              <a:rPr lang="en-IN" sz="1400" dirty="0" smtClean="0"/>
              <a:t>can be used </a:t>
            </a:r>
            <a:r>
              <a:rPr lang="en-IN" sz="1400" dirty="0"/>
              <a:t>to figure out trends in data set. </a:t>
            </a:r>
            <a:endParaRPr lang="en-IN" sz="1400" dirty="0" smtClean="0"/>
          </a:p>
          <a:p>
            <a:pPr marL="0" indent="0">
              <a:buNone/>
            </a:pPr>
            <a:endParaRPr lang="en-IN" sz="1400" dirty="0" smtClean="0"/>
          </a:p>
          <a:p>
            <a:r>
              <a:rPr lang="en-IN" sz="1400" b="1" dirty="0" smtClean="0"/>
              <a:t>Df.corr() </a:t>
            </a:r>
            <a:r>
              <a:rPr lang="en-IN" sz="1400" dirty="0" smtClean="0"/>
              <a:t>is used to determine the correlation between features and target variable.</a:t>
            </a:r>
          </a:p>
          <a:p>
            <a:pPr marL="0" indent="0">
              <a:buNone/>
            </a:pPr>
            <a:endParaRPr lang="en-IN" sz="1400" dirty="0" smtClean="0"/>
          </a:p>
          <a:p>
            <a:r>
              <a:rPr lang="en-IN" sz="1400" dirty="0" smtClean="0"/>
              <a:t>The </a:t>
            </a:r>
            <a:r>
              <a:rPr lang="en-IN" sz="1400" b="1" dirty="0" smtClean="0"/>
              <a:t>zscores</a:t>
            </a:r>
            <a:r>
              <a:rPr lang="en-IN" sz="1400" dirty="0" smtClean="0"/>
              <a:t> are calculated in order to determine the outliers present in the dataset.</a:t>
            </a:r>
          </a:p>
          <a:p>
            <a:endParaRPr lang="en-IN" sz="1400" dirty="0"/>
          </a:p>
          <a:p>
            <a:r>
              <a:rPr lang="en-IN" sz="1400" dirty="0" smtClean="0"/>
              <a:t>Zscores&gt;3 are treated as outliers</a:t>
            </a:r>
          </a:p>
          <a:p>
            <a:endParaRPr lang="en-IN" sz="1400" dirty="0" smtClean="0"/>
          </a:p>
          <a:p>
            <a:r>
              <a:rPr lang="en-IN" sz="1400" b="1" dirty="0" smtClean="0"/>
              <a:t>Df.desrcibe() </a:t>
            </a:r>
            <a:r>
              <a:rPr lang="en-IN" sz="1400" dirty="0" smtClean="0"/>
              <a:t>is used to view the mean, median and various percentiles of the features.</a:t>
            </a:r>
          </a:p>
          <a:p>
            <a:pPr marL="0" indent="0">
              <a:buNone/>
            </a:pPr>
            <a:endParaRPr lang="en-IN" sz="1400" dirty="0" smtClean="0"/>
          </a:p>
          <a:p>
            <a:r>
              <a:rPr lang="en-IN" sz="1400" b="1" dirty="0" smtClean="0"/>
              <a:t>Df.quantiles()</a:t>
            </a:r>
            <a:r>
              <a:rPr lang="en-IN" sz="1400" dirty="0" smtClean="0"/>
              <a:t>method is used to find out particular percentiles.</a:t>
            </a:r>
          </a:p>
          <a:p>
            <a:pPr marL="0" indent="0">
              <a:buNone/>
            </a:pPr>
            <a:endParaRPr lang="en-IN" sz="1400" dirty="0" smtClean="0"/>
          </a:p>
          <a:p>
            <a:r>
              <a:rPr lang="en-IN" sz="1400" b="1" i="1" dirty="0" smtClean="0"/>
              <a:t>To </a:t>
            </a:r>
            <a:r>
              <a:rPr lang="en-IN" sz="1400" b="1" i="1" dirty="0"/>
              <a:t>sum up all, Exploratory Data Analysis is a philosophical and an artistic approach to gauge every nuance from the data at early encounter.</a:t>
            </a:r>
            <a:endParaRPr lang="en-IN" sz="1400" b="1" dirty="0"/>
          </a:p>
          <a:p>
            <a:endParaRPr lang="en-IN" sz="1400" dirty="0"/>
          </a:p>
        </p:txBody>
      </p:sp>
    </p:spTree>
    <p:extLst>
      <p:ext uri="{BB962C8B-B14F-4D97-AF65-F5344CB8AC3E}">
        <p14:creationId xmlns:p14="http://schemas.microsoft.com/office/powerpoint/2010/main" xmlns="" val="1799212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EDA concluding remarks</a:t>
            </a:r>
            <a:endParaRPr lang="en-IN" dirty="0"/>
          </a:p>
        </p:txBody>
      </p:sp>
      <p:sp>
        <p:nvSpPr>
          <p:cNvPr id="3" name="Content Placeholder 2"/>
          <p:cNvSpPr>
            <a:spLocks noGrp="1"/>
          </p:cNvSpPr>
          <p:nvPr>
            <p:ph sz="quarter" idx="1"/>
          </p:nvPr>
        </p:nvSpPr>
        <p:spPr/>
        <p:txBody>
          <a:bodyPr>
            <a:normAutofit fontScale="92500" lnSpcReduction="10000"/>
          </a:bodyPr>
          <a:lstStyle/>
          <a:p>
            <a:r>
              <a:rPr lang="en-IN" sz="1400" dirty="0" smtClean="0"/>
              <a:t>Upon performing the statistical analysis it could be seen that there are </a:t>
            </a:r>
            <a:r>
              <a:rPr lang="en-IN" sz="1400" b="1" dirty="0" smtClean="0"/>
              <a:t>outliers </a:t>
            </a:r>
            <a:r>
              <a:rPr lang="en-IN" sz="1400" dirty="0" smtClean="0"/>
              <a:t>as the difference between the 25</a:t>
            </a:r>
            <a:r>
              <a:rPr lang="en-IN" sz="1400" baseline="30000" dirty="0" smtClean="0"/>
              <a:t>th</a:t>
            </a:r>
            <a:r>
              <a:rPr lang="en-IN" sz="1400" dirty="0" smtClean="0"/>
              <a:t> percentile and minimum values as well as the 75</a:t>
            </a:r>
            <a:r>
              <a:rPr lang="en-IN" sz="1400" baseline="30000" dirty="0" smtClean="0"/>
              <a:t>th</a:t>
            </a:r>
            <a:r>
              <a:rPr lang="en-IN" sz="1400" dirty="0" smtClean="0"/>
              <a:t> percentile and maximum value is huge.</a:t>
            </a:r>
          </a:p>
          <a:p>
            <a:pPr marL="0" indent="0">
              <a:buNone/>
            </a:pPr>
            <a:endParaRPr lang="en-IN" sz="1400" dirty="0" smtClean="0"/>
          </a:p>
          <a:p>
            <a:r>
              <a:rPr lang="en-IN" sz="1400" dirty="0" smtClean="0"/>
              <a:t>The </a:t>
            </a:r>
            <a:r>
              <a:rPr lang="en-IN" sz="1400" b="1" dirty="0" smtClean="0"/>
              <a:t>standard deviation </a:t>
            </a:r>
            <a:r>
              <a:rPr lang="en-IN" sz="1400" dirty="0" smtClean="0"/>
              <a:t>are high </a:t>
            </a:r>
          </a:p>
          <a:p>
            <a:pPr marL="0" indent="0">
              <a:buNone/>
            </a:pPr>
            <a:endParaRPr lang="en-IN" sz="1400" dirty="0" smtClean="0"/>
          </a:p>
          <a:p>
            <a:r>
              <a:rPr lang="en-IN" sz="1400" dirty="0" smtClean="0"/>
              <a:t>Few Features posses </a:t>
            </a:r>
            <a:r>
              <a:rPr lang="en-IN" sz="1400" b="1" dirty="0" smtClean="0"/>
              <a:t>skewness.</a:t>
            </a:r>
          </a:p>
          <a:p>
            <a:pPr marL="0" indent="0">
              <a:buNone/>
            </a:pPr>
            <a:endParaRPr lang="en-IN" sz="1400" dirty="0" smtClean="0"/>
          </a:p>
          <a:p>
            <a:r>
              <a:rPr lang="en-IN" sz="1400" dirty="0" smtClean="0"/>
              <a:t>The amount of data where z-scores are greater than 3 accounts to </a:t>
            </a:r>
            <a:r>
              <a:rPr lang="en-IN" sz="1400" b="1" dirty="0" smtClean="0"/>
              <a:t>9%</a:t>
            </a:r>
            <a:r>
              <a:rPr lang="en-IN" sz="1400" dirty="0" smtClean="0"/>
              <a:t> which would result in data loss if the records are dropped</a:t>
            </a:r>
          </a:p>
          <a:p>
            <a:pPr marL="0" indent="0">
              <a:buNone/>
            </a:pPr>
            <a:endParaRPr lang="en-IN" sz="1400" dirty="0" smtClean="0"/>
          </a:p>
          <a:p>
            <a:r>
              <a:rPr lang="en-IN" sz="1400" dirty="0" smtClean="0"/>
              <a:t>Few outliers in the data are treated based on </a:t>
            </a:r>
            <a:r>
              <a:rPr lang="en-IN" sz="1400" b="1" dirty="0" smtClean="0"/>
              <a:t>Inter quartile range</a:t>
            </a:r>
            <a:r>
              <a:rPr lang="en-IN" sz="2000" dirty="0" smtClean="0"/>
              <a:t>.</a:t>
            </a:r>
          </a:p>
          <a:p>
            <a:pPr marL="0" indent="0">
              <a:buNone/>
            </a:pPr>
            <a:endParaRPr lang="en-IN" sz="2000" dirty="0" smtClean="0"/>
          </a:p>
          <a:p>
            <a:r>
              <a:rPr lang="en-IN" sz="1400" dirty="0" smtClean="0"/>
              <a:t>There are 18 features with Nan values which we have imputed using simple imputer .</a:t>
            </a:r>
          </a:p>
          <a:p>
            <a:endParaRPr lang="en-IN" sz="1400" dirty="0"/>
          </a:p>
          <a:p>
            <a:r>
              <a:rPr lang="en-IN" sz="1400" dirty="0" smtClean="0"/>
              <a:t>Out of 80 features many of them are irrelevant with respect to the target i.e. sale price.</a:t>
            </a:r>
          </a:p>
          <a:p>
            <a:endParaRPr lang="en-IN" sz="1400" dirty="0"/>
          </a:p>
          <a:p>
            <a:r>
              <a:rPr lang="en-IN" sz="1400" dirty="0" smtClean="0"/>
              <a:t>We have decided on the most relevant features by finding correlation between the input variable and target.</a:t>
            </a:r>
          </a:p>
          <a:p>
            <a:endParaRPr lang="en-IN" sz="2000" dirty="0"/>
          </a:p>
        </p:txBody>
      </p:sp>
    </p:spTree>
    <p:extLst>
      <p:ext uri="{BB962C8B-B14F-4D97-AF65-F5344CB8AC3E}">
        <p14:creationId xmlns:p14="http://schemas.microsoft.com/office/powerpoint/2010/main" xmlns="" val="2551962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Model Building</a:t>
            </a:r>
            <a:endParaRPr lang="en-IN" dirty="0">
              <a:solidFill>
                <a:schemeClr val="bg2">
                  <a:lumMod val="50000"/>
                </a:schemeClr>
              </a:solidFill>
            </a:endParaRPr>
          </a:p>
        </p:txBody>
      </p:sp>
      <p:sp>
        <p:nvSpPr>
          <p:cNvPr id="3" name="Content Placeholder 2"/>
          <p:cNvSpPr>
            <a:spLocks noGrp="1"/>
          </p:cNvSpPr>
          <p:nvPr>
            <p:ph sz="quarter" idx="1"/>
          </p:nvPr>
        </p:nvSpPr>
        <p:spPr>
          <a:xfrm>
            <a:off x="301752" y="1527048"/>
            <a:ext cx="8503920" cy="4854280"/>
          </a:xfrm>
        </p:spPr>
        <p:txBody>
          <a:bodyPr>
            <a:normAutofit fontScale="85000" lnSpcReduction="20000"/>
          </a:bodyPr>
          <a:lstStyle/>
          <a:p>
            <a:r>
              <a:rPr lang="en-IN" sz="1400" i="1" dirty="0" smtClean="0"/>
              <a:t>The process involves training </a:t>
            </a:r>
            <a:r>
              <a:rPr lang="en-IN" sz="1400" i="1" dirty="0"/>
              <a:t>a model over a set of data, providing it an algorithm that it can use to reason over and learn from those data</a:t>
            </a:r>
            <a:r>
              <a:rPr lang="en-IN" sz="1400" dirty="0" smtClean="0"/>
              <a:t>.</a:t>
            </a:r>
          </a:p>
          <a:p>
            <a:pPr marL="0" indent="0">
              <a:buNone/>
            </a:pPr>
            <a:endParaRPr lang="en-IN" sz="1400" dirty="0"/>
          </a:p>
          <a:p>
            <a:r>
              <a:rPr lang="en-IN" sz="1400" dirty="0" smtClean="0"/>
              <a:t>As the target variable is continuous it is a regression problem.</a:t>
            </a:r>
          </a:p>
          <a:p>
            <a:endParaRPr lang="en-IN" sz="1400" dirty="0"/>
          </a:p>
          <a:p>
            <a:endParaRPr lang="en-IN" sz="1400" dirty="0" smtClean="0"/>
          </a:p>
          <a:p>
            <a:endParaRPr lang="en-IN" sz="1400" dirty="0"/>
          </a:p>
          <a:p>
            <a:endParaRPr lang="en-IN" sz="1400" dirty="0" smtClean="0"/>
          </a:p>
          <a:p>
            <a:endParaRPr lang="en-IN" sz="1400" dirty="0"/>
          </a:p>
          <a:p>
            <a:endParaRPr lang="en-IN" sz="1400" dirty="0" smtClean="0"/>
          </a:p>
          <a:p>
            <a:endParaRPr lang="en-IN" sz="1400" dirty="0"/>
          </a:p>
          <a:p>
            <a:endParaRPr lang="en-IN" sz="1400" dirty="0" smtClean="0"/>
          </a:p>
          <a:p>
            <a:pPr marL="0" indent="0">
              <a:buNone/>
            </a:pPr>
            <a:endParaRPr lang="en-IN" sz="1400" dirty="0" smtClean="0"/>
          </a:p>
          <a:p>
            <a:pPr marL="0" indent="0">
              <a:buNone/>
            </a:pPr>
            <a:endParaRPr lang="en-IN" sz="1400" dirty="0" smtClean="0"/>
          </a:p>
          <a:p>
            <a:r>
              <a:rPr lang="en-IN" sz="1400" dirty="0" smtClean="0"/>
              <a:t>The steps involved in model building are as follows:</a:t>
            </a:r>
          </a:p>
          <a:p>
            <a:pPr marL="0" indent="0">
              <a:buNone/>
            </a:pPr>
            <a:endParaRPr lang="en-IN" sz="1400" dirty="0" smtClean="0"/>
          </a:p>
          <a:p>
            <a:pPr marL="457200" indent="-457200">
              <a:buFont typeface="+mj-lt"/>
              <a:buAutoNum type="arabicParenR"/>
            </a:pPr>
            <a:r>
              <a:rPr lang="en-IN" sz="1400" dirty="0" smtClean="0"/>
              <a:t>Assign input/features  and output/target to different variables.</a:t>
            </a:r>
          </a:p>
          <a:p>
            <a:pPr marL="457200" indent="-457200">
              <a:buFont typeface="+mj-lt"/>
              <a:buAutoNum type="arabicParenR"/>
            </a:pPr>
            <a:r>
              <a:rPr lang="en-IN" sz="1400" dirty="0" smtClean="0"/>
              <a:t>Split the data into train and test dataset.</a:t>
            </a:r>
          </a:p>
          <a:p>
            <a:pPr marL="457200" indent="-457200">
              <a:buFont typeface="+mj-lt"/>
              <a:buAutoNum type="arabicParenR"/>
            </a:pPr>
            <a:r>
              <a:rPr lang="en-IN" sz="1400" dirty="0" smtClean="0"/>
              <a:t>Train the model on the data provided</a:t>
            </a:r>
          </a:p>
          <a:p>
            <a:pPr marL="457200" indent="-457200">
              <a:buFont typeface="+mj-lt"/>
              <a:buAutoNum type="arabicParenR"/>
            </a:pPr>
            <a:r>
              <a:rPr lang="en-IN" sz="1400" dirty="0" smtClean="0"/>
              <a:t>Test the model using various evaluation metrics</a:t>
            </a:r>
          </a:p>
          <a:p>
            <a:pPr marL="457200" indent="-457200">
              <a:buFont typeface="+mj-lt"/>
              <a:buAutoNum type="arabicParenR"/>
            </a:pPr>
            <a:r>
              <a:rPr lang="en-IN" sz="1400" dirty="0" smtClean="0"/>
              <a:t>Use the trained model to make predictions</a:t>
            </a:r>
          </a:p>
          <a:p>
            <a:pPr marL="457200" indent="-457200">
              <a:buFont typeface="+mj-lt"/>
              <a:buAutoNum type="arabicParenR"/>
            </a:pPr>
            <a:r>
              <a:rPr lang="en-IN" sz="1400" dirty="0" smtClean="0"/>
              <a:t>Save the trained model for future use.</a:t>
            </a:r>
            <a:endParaRPr lang="en-IN" sz="1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9852" y="2492896"/>
            <a:ext cx="2664296" cy="18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64256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Algorithms and evaluation metrics used </a:t>
            </a:r>
            <a:endParaRPr lang="en-IN" dirty="0"/>
          </a:p>
        </p:txBody>
      </p:sp>
      <p:sp>
        <p:nvSpPr>
          <p:cNvPr id="3" name="Content Placeholder 2"/>
          <p:cNvSpPr>
            <a:spLocks noGrp="1"/>
          </p:cNvSpPr>
          <p:nvPr>
            <p:ph sz="quarter" idx="1"/>
          </p:nvPr>
        </p:nvSpPr>
        <p:spPr>
          <a:xfrm>
            <a:off x="301752" y="1527048"/>
            <a:ext cx="8503920" cy="4782272"/>
          </a:xfrm>
        </p:spPr>
        <p:txBody>
          <a:bodyPr>
            <a:noAutofit/>
          </a:bodyPr>
          <a:lstStyle/>
          <a:p>
            <a:r>
              <a:rPr lang="en-IN" sz="1400" b="1" dirty="0"/>
              <a:t>A</a:t>
            </a:r>
            <a:r>
              <a:rPr lang="en-IN" sz="1400" b="1" dirty="0" smtClean="0"/>
              <a:t>lgorithms used </a:t>
            </a:r>
          </a:p>
          <a:p>
            <a:pPr marL="0" indent="0">
              <a:buNone/>
            </a:pPr>
            <a:endParaRPr lang="en-IN" sz="1400" b="1" dirty="0" smtClean="0"/>
          </a:p>
          <a:p>
            <a:pPr marL="457200" indent="-457200">
              <a:buFont typeface="+mj-lt"/>
              <a:buAutoNum type="arabicParenR"/>
            </a:pPr>
            <a:r>
              <a:rPr lang="en-IN" sz="1400" dirty="0" smtClean="0"/>
              <a:t>Linear </a:t>
            </a:r>
            <a:r>
              <a:rPr lang="en-IN" sz="1400" dirty="0"/>
              <a:t>regression</a:t>
            </a:r>
          </a:p>
          <a:p>
            <a:pPr marL="457200" indent="-457200">
              <a:buFont typeface="+mj-lt"/>
              <a:buAutoNum type="arabicParenR"/>
            </a:pPr>
            <a:r>
              <a:rPr lang="en-IN" sz="1400" dirty="0"/>
              <a:t>Decision Tree </a:t>
            </a:r>
            <a:r>
              <a:rPr lang="en-IN" sz="1400" dirty="0" smtClean="0"/>
              <a:t>regression</a:t>
            </a:r>
          </a:p>
          <a:p>
            <a:pPr marL="457200" indent="-457200">
              <a:buFont typeface="+mj-lt"/>
              <a:buAutoNum type="arabicParenR"/>
            </a:pPr>
            <a:r>
              <a:rPr lang="en-IN" sz="1400" dirty="0" smtClean="0"/>
              <a:t>KNN Regression</a:t>
            </a:r>
            <a:endParaRPr lang="en-IN" sz="1400" dirty="0"/>
          </a:p>
          <a:p>
            <a:pPr marL="457200" indent="-457200">
              <a:buFont typeface="+mj-lt"/>
              <a:buAutoNum type="arabicParenR"/>
            </a:pPr>
            <a:r>
              <a:rPr lang="en-IN" sz="1400" dirty="0" smtClean="0"/>
              <a:t>Random Forest Regression</a:t>
            </a:r>
            <a:endParaRPr lang="en-IN" sz="1400" dirty="0"/>
          </a:p>
          <a:p>
            <a:pPr marL="0" indent="0">
              <a:buNone/>
            </a:pPr>
            <a:endParaRPr lang="en-IN" sz="1400" dirty="0"/>
          </a:p>
          <a:p>
            <a:r>
              <a:rPr lang="en-IN" sz="1400" b="1" dirty="0" smtClean="0"/>
              <a:t>Evaluations metrics studied:</a:t>
            </a:r>
          </a:p>
          <a:p>
            <a:pPr marL="0" indent="0">
              <a:buNone/>
            </a:pPr>
            <a:endParaRPr lang="en-IN" sz="1400" b="1" dirty="0" smtClean="0"/>
          </a:p>
          <a:p>
            <a:pPr marL="457200" indent="-457200">
              <a:buFont typeface="+mj-lt"/>
              <a:buAutoNum type="arabicParenR"/>
            </a:pPr>
            <a:r>
              <a:rPr lang="en-IN" sz="1400" dirty="0" smtClean="0"/>
              <a:t>R2 scores</a:t>
            </a:r>
          </a:p>
          <a:p>
            <a:pPr marL="457200" indent="-457200">
              <a:buFont typeface="+mj-lt"/>
              <a:buAutoNum type="arabicParenR"/>
            </a:pPr>
            <a:r>
              <a:rPr lang="en-IN" sz="1400" dirty="0" smtClean="0"/>
              <a:t>Cross validation scores</a:t>
            </a:r>
          </a:p>
          <a:p>
            <a:pPr marL="457200" indent="-457200">
              <a:buFont typeface="+mj-lt"/>
              <a:buAutoNum type="arabicParenR"/>
            </a:pPr>
            <a:r>
              <a:rPr lang="en-IN" sz="1400" dirty="0" smtClean="0"/>
              <a:t>Mean absolute error</a:t>
            </a:r>
          </a:p>
          <a:p>
            <a:pPr marL="457200" indent="-457200">
              <a:buFont typeface="+mj-lt"/>
              <a:buAutoNum type="arabicParenR"/>
            </a:pPr>
            <a:r>
              <a:rPr lang="en-IN" sz="1400" dirty="0" smtClean="0"/>
              <a:t>Mean squared error</a:t>
            </a:r>
          </a:p>
          <a:p>
            <a:pPr marL="457200" indent="-457200">
              <a:buFont typeface="+mj-lt"/>
              <a:buAutoNum type="arabicParenR"/>
            </a:pPr>
            <a:r>
              <a:rPr lang="en-IN" sz="1400" dirty="0" smtClean="0"/>
              <a:t>Root mean squared error</a:t>
            </a:r>
          </a:p>
        </p:txBody>
      </p:sp>
    </p:spTree>
    <p:extLst>
      <p:ext uri="{BB962C8B-B14F-4D97-AF65-F5344CB8AC3E}">
        <p14:creationId xmlns:p14="http://schemas.microsoft.com/office/powerpoint/2010/main" xmlns="" val="3152656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dirty="0" smtClean="0">
                <a:solidFill>
                  <a:schemeClr val="bg2">
                    <a:lumMod val="50000"/>
                  </a:schemeClr>
                </a:solidFill>
              </a:rPr>
              <a:t>Linear regression</a:t>
            </a:r>
            <a:endParaRPr lang="en-IN" dirty="0">
              <a:solidFill>
                <a:schemeClr val="bg2">
                  <a:lumMod val="50000"/>
                </a:schemeClr>
              </a:solidFill>
            </a:endParaRPr>
          </a:p>
        </p:txBody>
      </p:sp>
      <p:sp>
        <p:nvSpPr>
          <p:cNvPr id="4" name="Content Placeholder 3"/>
          <p:cNvSpPr>
            <a:spLocks noGrp="1"/>
          </p:cNvSpPr>
          <p:nvPr>
            <p:ph sz="quarter" idx="1"/>
          </p:nvPr>
        </p:nvSpPr>
        <p:spPr/>
        <p:txBody>
          <a:bodyPr>
            <a:normAutofit/>
          </a:bodyPr>
          <a:lstStyle/>
          <a:p>
            <a:r>
              <a:rPr lang="en-IN" sz="2000" dirty="0"/>
              <a:t>Linear Regression is used between the target variable and other independent variables to find a linear relationship between them. It is a </a:t>
            </a:r>
            <a:r>
              <a:rPr lang="en-IN" sz="2000" dirty="0" smtClean="0"/>
              <a:t>regression </a:t>
            </a:r>
            <a:r>
              <a:rPr lang="en-IN" sz="2000" dirty="0"/>
              <a:t>model, used for predicting continuous </a:t>
            </a:r>
            <a:r>
              <a:rPr lang="en-IN" sz="2000" dirty="0" smtClean="0"/>
              <a:t>values.</a:t>
            </a:r>
          </a:p>
          <a:p>
            <a:endParaRPr lang="en-IN" sz="2000" dirty="0"/>
          </a:p>
        </p:txBody>
      </p:sp>
      <p:pic>
        <p:nvPicPr>
          <p:cNvPr id="7" name="Picture 6"/>
          <p:cNvPicPr/>
          <p:nvPr/>
        </p:nvPicPr>
        <p:blipFill rotWithShape="1">
          <a:blip r:embed="rId2" cstate="print"/>
          <a:srcRect l="1353" t="11766" r="2089" b="6149"/>
          <a:stretch/>
        </p:blipFill>
        <p:spPr bwMode="auto">
          <a:xfrm>
            <a:off x="1475656" y="2852936"/>
            <a:ext cx="6264696" cy="3168352"/>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669489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Definition</a:t>
            </a:r>
            <a:endParaRPr lang="en-IN" dirty="0"/>
          </a:p>
        </p:txBody>
      </p:sp>
      <p:sp>
        <p:nvSpPr>
          <p:cNvPr id="3" name="Content Placeholder 2"/>
          <p:cNvSpPr>
            <a:spLocks noGrp="1"/>
          </p:cNvSpPr>
          <p:nvPr>
            <p:ph sz="quarter" idx="1"/>
          </p:nvPr>
        </p:nvSpPr>
        <p:spPr/>
        <p:txBody>
          <a:bodyPr>
            <a:normAutofit/>
          </a:bodyPr>
          <a:lstStyle/>
          <a:p>
            <a:r>
              <a:rPr lang="en-US" sz="1400" dirty="0" smtClean="0"/>
              <a:t>A </a:t>
            </a:r>
            <a:r>
              <a:rPr lang="en-US" sz="1400" dirty="0"/>
              <a:t>US-based housing company named Surprise Housing has decided to enter the Australian market. The company uses data analytics to purchase houses at a price below their actual values and flip them at a higher price. </a:t>
            </a:r>
            <a:endParaRPr lang="en-US" sz="1400" dirty="0" smtClean="0"/>
          </a:p>
          <a:p>
            <a:pPr marL="0" indent="0">
              <a:buNone/>
            </a:pPr>
            <a:endParaRPr lang="en-US" sz="1400" dirty="0"/>
          </a:p>
          <a:p>
            <a:r>
              <a:rPr lang="en-US" sz="1400" dirty="0" smtClean="0"/>
              <a:t> </a:t>
            </a:r>
            <a:r>
              <a:rPr lang="en-US" sz="1400" dirty="0"/>
              <a:t>The company is looking at prospective properties to buy houses to enter the market. </a:t>
            </a:r>
            <a:r>
              <a:rPr lang="en-US" sz="1400" dirty="0" smtClean="0"/>
              <a:t>We </a:t>
            </a:r>
            <a:r>
              <a:rPr lang="en-US" sz="1400" dirty="0"/>
              <a:t>are required to build a model using Machine Learning in order to predict the actual value of the prospective properties and decide whether to invest in them or not. </a:t>
            </a:r>
            <a:endParaRPr lang="en-US" sz="1400" dirty="0" smtClean="0"/>
          </a:p>
          <a:p>
            <a:pPr marL="0" indent="0">
              <a:buNone/>
            </a:pPr>
            <a:endParaRPr lang="en-US" sz="1400" dirty="0" smtClean="0"/>
          </a:p>
          <a:p>
            <a:r>
              <a:rPr lang="en-US" sz="1400" dirty="0" smtClean="0"/>
              <a:t>The aim of project is to find out which </a:t>
            </a:r>
            <a:r>
              <a:rPr lang="en-US" sz="1400" dirty="0"/>
              <a:t>variables are important to predict the price </a:t>
            </a:r>
            <a:r>
              <a:rPr lang="en-US" sz="1400" dirty="0" smtClean="0"/>
              <a:t>of houses and how </a:t>
            </a:r>
            <a:r>
              <a:rPr lang="en-US" sz="1400" dirty="0"/>
              <a:t>do these variables describe the price of the </a:t>
            </a:r>
            <a:r>
              <a:rPr lang="en-US" sz="1400" dirty="0" smtClean="0"/>
              <a:t>house .</a:t>
            </a:r>
          </a:p>
          <a:p>
            <a:endParaRPr lang="en-US" sz="1400" dirty="0" smtClean="0"/>
          </a:p>
          <a:p>
            <a:r>
              <a:rPr lang="en-US" sz="1400" dirty="0" smtClean="0"/>
              <a:t>The goal is to  model </a:t>
            </a:r>
            <a:r>
              <a:rPr lang="en-US" sz="1400" dirty="0"/>
              <a:t>the price of houses with the available independent </a:t>
            </a:r>
            <a:r>
              <a:rPr lang="en-US" sz="1400" dirty="0" smtClean="0"/>
              <a:t>variables and </a:t>
            </a:r>
            <a:r>
              <a:rPr lang="en-US" sz="1400" dirty="0"/>
              <a:t>understand how exactly the prices vary with the </a:t>
            </a:r>
            <a:r>
              <a:rPr lang="en-US" sz="1400" dirty="0" smtClean="0"/>
              <a:t>variables and </a:t>
            </a:r>
            <a:r>
              <a:rPr lang="en-IN" sz="1400" dirty="0" smtClean="0"/>
              <a:t>developing </a:t>
            </a:r>
            <a:r>
              <a:rPr lang="en-IN" sz="1400" dirty="0"/>
              <a:t>a model which not only predicts the sale price of properties for a customer according to his\her interests, but also recognizes the most preferred location of real estate and other utilities and features in any given area.</a:t>
            </a:r>
          </a:p>
          <a:p>
            <a:endParaRPr lang="en-US" sz="1400" dirty="0" smtClean="0"/>
          </a:p>
          <a:p>
            <a:r>
              <a:rPr lang="en-US" sz="1400" dirty="0" smtClean="0"/>
              <a:t>Further</a:t>
            </a:r>
            <a:r>
              <a:rPr lang="en-US" sz="1400" dirty="0"/>
              <a:t>, the model will be a good way for the management to understand the pricing dynamics of a new </a:t>
            </a:r>
            <a:r>
              <a:rPr lang="en-US" sz="1400" dirty="0" smtClean="0"/>
              <a:t>market and yield high returns.</a:t>
            </a:r>
            <a:endParaRPr lang="en-IN" sz="1400" b="1" dirty="0" smtClean="0"/>
          </a:p>
        </p:txBody>
      </p:sp>
    </p:spTree>
    <p:extLst>
      <p:ext uri="{BB962C8B-B14F-4D97-AF65-F5344CB8AC3E}">
        <p14:creationId xmlns:p14="http://schemas.microsoft.com/office/powerpoint/2010/main" xmlns="" val="1332953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Hyper tuning Decision Tree Regression</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
        <p:nvSpPr>
          <p:cNvPr id="5" name="TextBox 4"/>
          <p:cNvSpPr txBox="1"/>
          <p:nvPr/>
        </p:nvSpPr>
        <p:spPr>
          <a:xfrm>
            <a:off x="395536" y="1700808"/>
            <a:ext cx="8280920" cy="1015663"/>
          </a:xfrm>
          <a:prstGeom prst="rect">
            <a:avLst/>
          </a:prstGeom>
          <a:noFill/>
        </p:spPr>
        <p:txBody>
          <a:bodyPr wrap="square" rtlCol="0">
            <a:spAutoFit/>
          </a:bodyPr>
          <a:lstStyle/>
          <a:p>
            <a:r>
              <a:rPr lang="en-IN" sz="1400" dirty="0"/>
              <a:t>The decision tree is a sort of algorithm that requires a label for functioning, and hence </a:t>
            </a:r>
            <a:r>
              <a:rPr lang="en-IN" sz="1400" dirty="0" smtClean="0"/>
              <a:t>they </a:t>
            </a:r>
            <a:r>
              <a:rPr lang="en-IN" sz="1400" dirty="0"/>
              <a:t>come under supervised learning. The main aim to use the Decision Tree </a:t>
            </a:r>
            <a:r>
              <a:rPr lang="en-IN" sz="1400" dirty="0" smtClean="0"/>
              <a:t>algorithm </a:t>
            </a:r>
            <a:r>
              <a:rPr lang="en-IN" sz="1400" dirty="0"/>
              <a:t>involves creating a training model used for predicting the target variable’s </a:t>
            </a:r>
            <a:r>
              <a:rPr lang="en-IN" sz="1400" dirty="0" smtClean="0"/>
              <a:t>class </a:t>
            </a:r>
            <a:r>
              <a:rPr lang="en-IN" sz="1400" dirty="0"/>
              <a:t>or value by studying easy decision order.</a:t>
            </a:r>
          </a:p>
          <a:p>
            <a:endParaRPr lang="en-IN" dirty="0"/>
          </a:p>
        </p:txBody>
      </p:sp>
    </p:spTree>
    <p:extLst>
      <p:ext uri="{BB962C8B-B14F-4D97-AF65-F5344CB8AC3E}">
        <p14:creationId xmlns:p14="http://schemas.microsoft.com/office/powerpoint/2010/main" xmlns="" val="332979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Decision Tree regression</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648369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Hyper tuning KNN Regressor</a:t>
            </a:r>
            <a:endParaRPr lang="en-IN" dirty="0">
              <a:solidFill>
                <a:schemeClr val="bg2">
                  <a:lumMod val="50000"/>
                </a:schemeClr>
              </a:solidFill>
            </a:endParaRPr>
          </a:p>
        </p:txBody>
      </p:sp>
      <p:sp>
        <p:nvSpPr>
          <p:cNvPr id="3" name="Content Placeholder 2"/>
          <p:cNvSpPr>
            <a:spLocks noGrp="1"/>
          </p:cNvSpPr>
          <p:nvPr>
            <p:ph sz="quarter" idx="1"/>
          </p:nvPr>
        </p:nvSpPr>
        <p:spPr/>
        <p:txBody>
          <a:bodyPr/>
          <a:lstStyle/>
          <a:p>
            <a:endParaRPr lang="en-IN" sz="1400" dirty="0" smtClean="0"/>
          </a:p>
          <a:p>
            <a:r>
              <a:rPr lang="en-IN" sz="1600" dirty="0"/>
              <a:t>KNN algorithm can be used for both classification and regression problems. The KNN algorithm uses ‘feature similarity’ to predict the values of any new data points. This means that the new point is assigned a value based on how closely it resembles the points in the training set.</a:t>
            </a:r>
          </a:p>
          <a:p>
            <a:endParaRPr lang="en-IN" sz="1600" dirty="0"/>
          </a:p>
        </p:txBody>
      </p:sp>
      <p:pic>
        <p:nvPicPr>
          <p:cNvPr id="4" name="Picture 3"/>
          <p:cNvPicPr/>
          <p:nvPr/>
        </p:nvPicPr>
        <p:blipFill rotWithShape="1">
          <a:blip r:embed="rId2" cstate="print"/>
          <a:srcRect l="1204" t="14439" r="2540" b="36898"/>
          <a:stretch/>
        </p:blipFill>
        <p:spPr bwMode="auto">
          <a:xfrm>
            <a:off x="1475656" y="3356992"/>
            <a:ext cx="6101030" cy="208976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949188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KNN regressor</a:t>
            </a:r>
            <a:endParaRPr lang="en-IN" dirty="0">
              <a:solidFill>
                <a:schemeClr val="bg2">
                  <a:lumMod val="50000"/>
                </a:schemeClr>
              </a:solidFill>
            </a:endParaRPr>
          </a:p>
        </p:txBody>
      </p:sp>
      <p:pic>
        <p:nvPicPr>
          <p:cNvPr id="6" name="Content Placeholder 5"/>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35352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Hyper tuning  Random Forest regressor</a:t>
            </a:r>
            <a:endParaRPr lang="en-IN" dirty="0">
              <a:solidFill>
                <a:schemeClr val="bg2">
                  <a:lumMod val="50000"/>
                </a:schemeClr>
              </a:solidFill>
            </a:endParaRPr>
          </a:p>
        </p:txBody>
      </p:sp>
      <p:sp>
        <p:nvSpPr>
          <p:cNvPr id="3" name="Content Placeholder 2"/>
          <p:cNvSpPr>
            <a:spLocks noGrp="1"/>
          </p:cNvSpPr>
          <p:nvPr>
            <p:ph sz="quarter" idx="1"/>
          </p:nvPr>
        </p:nvSpPr>
        <p:spPr/>
        <p:txBody>
          <a:bodyPr>
            <a:normAutofit/>
          </a:bodyPr>
          <a:lstStyle/>
          <a:p>
            <a:endParaRPr lang="en-IN" sz="1400" dirty="0" smtClean="0"/>
          </a:p>
          <a:p>
            <a:endParaRPr lang="en-IN" sz="1400" dirty="0"/>
          </a:p>
          <a:p>
            <a:r>
              <a:rPr lang="en-IN" sz="1400" dirty="0" smtClean="0"/>
              <a:t>Random </a:t>
            </a:r>
            <a:r>
              <a:rPr lang="en-IN" sz="1400" dirty="0"/>
              <a:t>Forest is a supervised learning algorithm. The decision tree is contemplated </a:t>
            </a:r>
            <a:r>
              <a:rPr lang="en-IN" sz="1400" dirty="0" smtClean="0"/>
              <a:t>as </a:t>
            </a:r>
            <a:r>
              <a:rPr lang="en-IN" sz="1400" dirty="0"/>
              <a:t>a base of the Random Forest algorithm. First of all, it divides </a:t>
            </a:r>
            <a:r>
              <a:rPr lang="en-IN" sz="1400" dirty="0" smtClean="0"/>
              <a:t>the </a:t>
            </a:r>
            <a:r>
              <a:rPr lang="en-IN" sz="1400" dirty="0"/>
              <a:t>dataset into multiple sets, each set produces a decision tree based on different </a:t>
            </a:r>
            <a:r>
              <a:rPr lang="en-IN" sz="1400" dirty="0" smtClean="0"/>
              <a:t>evaluation </a:t>
            </a:r>
            <a:r>
              <a:rPr lang="en-IN" sz="1400" dirty="0"/>
              <a:t>metrics used. Later the mean of all the predictions is considered as the final </a:t>
            </a:r>
            <a:r>
              <a:rPr lang="en-IN" sz="1400" dirty="0" smtClean="0"/>
              <a:t>prediction.</a:t>
            </a:r>
          </a:p>
          <a:p>
            <a:endParaRPr lang="en-IN" sz="1400" dirty="0"/>
          </a:p>
          <a:p>
            <a:endParaRPr lang="en-IN" sz="1400" dirty="0"/>
          </a:p>
        </p:txBody>
      </p:sp>
      <p:pic>
        <p:nvPicPr>
          <p:cNvPr id="4" name="Picture 3"/>
          <p:cNvPicPr/>
          <p:nvPr/>
        </p:nvPicPr>
        <p:blipFill rotWithShape="1">
          <a:blip r:embed="rId2" cstate="print"/>
          <a:srcRect l="892" t="24263" r="14796" b="29252"/>
          <a:stretch/>
        </p:blipFill>
        <p:spPr bwMode="auto">
          <a:xfrm>
            <a:off x="1223628" y="3454879"/>
            <a:ext cx="6696744" cy="1846329"/>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4018438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Random Forest Regression</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521248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Best fit line for Random Forest</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723495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Evaluation metrics</a:t>
            </a:r>
            <a:endParaRPr lang="en-IN" dirty="0">
              <a:solidFill>
                <a:schemeClr val="bg2">
                  <a:lumMod val="50000"/>
                </a:schemeClr>
              </a:solidFill>
            </a:endParaRPr>
          </a:p>
        </p:txBody>
      </p:sp>
      <p:sp>
        <p:nvSpPr>
          <p:cNvPr id="3" name="Content Placeholder 2"/>
          <p:cNvSpPr>
            <a:spLocks noGrp="1"/>
          </p:cNvSpPr>
          <p:nvPr>
            <p:ph sz="quarter" idx="1"/>
          </p:nvPr>
        </p:nvSpPr>
        <p:spPr/>
        <p:txBody>
          <a:bodyPr/>
          <a:lstStyle/>
          <a:p>
            <a:endParaRPr lang="en-IN" sz="1800" dirty="0" smtClean="0"/>
          </a:p>
          <a:p>
            <a:r>
              <a:rPr lang="en-IN" sz="1800" dirty="0" smtClean="0"/>
              <a:t>The </a:t>
            </a:r>
            <a:r>
              <a:rPr lang="en-IN" sz="1800" dirty="0"/>
              <a:t>objective of Regression is to find a line that minimizes the prediction error of all 	the data points. The essential step in any machine learning model is to evaluate the </a:t>
            </a:r>
            <a:r>
              <a:rPr lang="en-IN" sz="1800" dirty="0" smtClean="0"/>
              <a:t>accuracy </a:t>
            </a:r>
            <a:r>
              <a:rPr lang="en-IN" sz="1800" dirty="0"/>
              <a:t>of the model. </a:t>
            </a:r>
            <a:endParaRPr lang="en-IN" sz="1800" dirty="0" smtClean="0"/>
          </a:p>
          <a:p>
            <a:endParaRPr lang="en-IN" sz="1800" dirty="0" smtClean="0"/>
          </a:p>
          <a:p>
            <a:r>
              <a:rPr lang="en-IN" sz="1800" dirty="0" smtClean="0"/>
              <a:t>To evaluate </a:t>
            </a:r>
            <a:r>
              <a:rPr lang="en-IN" sz="1800" dirty="0"/>
              <a:t>the performance of the model in regression </a:t>
            </a:r>
            <a:r>
              <a:rPr lang="en-IN" sz="1800" dirty="0" smtClean="0"/>
              <a:t>analysis the following are used:</a:t>
            </a:r>
          </a:p>
          <a:p>
            <a:pPr marL="342900" indent="-342900">
              <a:buFont typeface="+mj-lt"/>
              <a:buAutoNum type="arabicPeriod"/>
            </a:pPr>
            <a:r>
              <a:rPr lang="en-IN" sz="1800" dirty="0"/>
              <a:t>The Mean Squared Error</a:t>
            </a:r>
            <a:r>
              <a:rPr lang="en-IN" sz="1800" dirty="0" smtClean="0"/>
              <a:t>,</a:t>
            </a:r>
            <a:r>
              <a:rPr lang="en-IN" sz="1800" dirty="0"/>
              <a:t> </a:t>
            </a:r>
            <a:endParaRPr lang="en-IN" sz="1800" dirty="0" smtClean="0"/>
          </a:p>
          <a:p>
            <a:pPr marL="342900" indent="-342900">
              <a:buFont typeface="+mj-lt"/>
              <a:buAutoNum type="arabicPeriod"/>
            </a:pPr>
            <a:r>
              <a:rPr lang="en-IN" sz="1800" dirty="0" smtClean="0"/>
              <a:t>Mean </a:t>
            </a:r>
            <a:r>
              <a:rPr lang="en-IN" sz="1800" dirty="0"/>
              <a:t>absolute error, </a:t>
            </a:r>
            <a:endParaRPr lang="en-IN" sz="1800" dirty="0" smtClean="0"/>
          </a:p>
          <a:p>
            <a:pPr marL="342900" indent="-342900">
              <a:buFont typeface="+mj-lt"/>
              <a:buAutoNum type="arabicPeriod"/>
            </a:pPr>
            <a:r>
              <a:rPr lang="en-IN" sz="1800" dirty="0"/>
              <a:t>Root Mean </a:t>
            </a:r>
            <a:r>
              <a:rPr lang="en-IN" sz="1800" dirty="0" smtClean="0"/>
              <a:t>Squared Error</a:t>
            </a:r>
          </a:p>
          <a:p>
            <a:pPr marL="342900" indent="-342900">
              <a:buFont typeface="+mj-lt"/>
              <a:buAutoNum type="arabicPeriod"/>
            </a:pPr>
            <a:r>
              <a:rPr lang="en-IN" sz="1800" dirty="0" smtClean="0"/>
              <a:t>R-Squared </a:t>
            </a:r>
            <a:r>
              <a:rPr lang="en-IN" sz="1800" dirty="0"/>
              <a:t>or Coefficient of </a:t>
            </a:r>
            <a:r>
              <a:rPr lang="en-IN" sz="1800" dirty="0" smtClean="0"/>
              <a:t>determination</a:t>
            </a:r>
            <a:endParaRPr lang="en-IN" dirty="0"/>
          </a:p>
        </p:txBody>
      </p:sp>
    </p:spTree>
    <p:extLst>
      <p:ext uri="{BB962C8B-B14F-4D97-AF65-F5344CB8AC3E}">
        <p14:creationId xmlns:p14="http://schemas.microsoft.com/office/powerpoint/2010/main" xmlns="" val="1853970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08720"/>
            <a:ext cx="8534400" cy="758952"/>
          </a:xfrm>
        </p:spPr>
        <p:txBody>
          <a:bodyPr>
            <a:normAutofit fontScale="90000"/>
          </a:bodyPr>
          <a:lstStyle/>
          <a:p>
            <a:r>
              <a:rPr lang="en-IN" sz="3600" dirty="0">
                <a:solidFill>
                  <a:schemeClr val="bg2">
                    <a:lumMod val="50000"/>
                  </a:schemeClr>
                </a:solidFill>
              </a:rPr>
              <a:t>The Mean </a:t>
            </a:r>
            <a:r>
              <a:rPr lang="en-IN" sz="3600" dirty="0" smtClean="0">
                <a:solidFill>
                  <a:schemeClr val="bg2">
                    <a:lumMod val="50000"/>
                  </a:schemeClr>
                </a:solidFill>
              </a:rPr>
              <a:t>Absolute Error and mean squared error </a:t>
            </a:r>
            <a:r>
              <a:rPr lang="en-IN" sz="3600" dirty="0"/>
              <a:t/>
            </a:r>
            <a:br>
              <a:rPr lang="en-IN" sz="3600" dirty="0"/>
            </a:br>
            <a:endParaRPr lang="en-IN" dirty="0"/>
          </a:p>
        </p:txBody>
      </p:sp>
      <p:sp>
        <p:nvSpPr>
          <p:cNvPr id="3" name="Content Placeholder 2"/>
          <p:cNvSpPr>
            <a:spLocks noGrp="1"/>
          </p:cNvSpPr>
          <p:nvPr>
            <p:ph sz="quarter" idx="1"/>
          </p:nvPr>
        </p:nvSpPr>
        <p:spPr/>
        <p:txBody>
          <a:bodyPr/>
          <a:lstStyle/>
          <a:p>
            <a:pPr lvl="0"/>
            <a:endParaRPr lang="en-IN" sz="1800" dirty="0" smtClean="0"/>
          </a:p>
          <a:p>
            <a:pPr lvl="0"/>
            <a:r>
              <a:rPr lang="en-IN" sz="1400" dirty="0" smtClean="0"/>
              <a:t>The </a:t>
            </a:r>
            <a:r>
              <a:rPr lang="en-IN" sz="1400" b="1" dirty="0"/>
              <a:t>Mean absolute error </a:t>
            </a:r>
            <a:r>
              <a:rPr lang="en-IN" sz="1400" dirty="0"/>
              <a:t>represents the average of the absolute difference between the actual and predicted values in the dataset. It measures the average of the residuals in the dataset.</a:t>
            </a:r>
          </a:p>
          <a:p>
            <a:pPr lvl="0"/>
            <a:endParaRPr lang="en-IN" sz="2800" dirty="0" smtClean="0"/>
          </a:p>
          <a:p>
            <a:pPr lvl="0"/>
            <a:endParaRPr lang="en-IN" sz="2800" dirty="0" smtClean="0"/>
          </a:p>
          <a:p>
            <a:pPr marL="0" lvl="0" indent="0">
              <a:buNone/>
            </a:pPr>
            <a:endParaRPr lang="en-IN" sz="2800" dirty="0"/>
          </a:p>
          <a:p>
            <a:pPr lvl="0"/>
            <a:r>
              <a:rPr lang="en-IN" sz="1400" b="1" dirty="0" smtClean="0"/>
              <a:t>Mean </a:t>
            </a:r>
            <a:r>
              <a:rPr lang="en-IN" sz="1400" b="1" dirty="0"/>
              <a:t>Squared Error </a:t>
            </a:r>
            <a:r>
              <a:rPr lang="en-IN" sz="1600" dirty="0"/>
              <a:t>represents the average of the squared difference between the original and predicted values in the data set. It measures the variance of the residuals.</a:t>
            </a:r>
          </a:p>
          <a:p>
            <a:endParaRPr lang="en-IN" dirty="0"/>
          </a:p>
        </p:txBody>
      </p:sp>
      <p:pic>
        <p:nvPicPr>
          <p:cNvPr id="4" name="Picture 3" descr="https://miro.medium.com/max/289/1*_mx6zD6Qw_1sYEvWszK5Nw.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2636912"/>
            <a:ext cx="2088232" cy="792088"/>
          </a:xfrm>
          <a:prstGeom prst="rect">
            <a:avLst/>
          </a:prstGeom>
          <a:noFill/>
          <a:ln>
            <a:noFill/>
          </a:ln>
        </p:spPr>
      </p:pic>
      <p:pic>
        <p:nvPicPr>
          <p:cNvPr id="6" name="Picture 5" descr="https://miro.medium.com/max/266/1*1TV6T6hNP-iwJrtvfsvCRQ.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93541" y="4653136"/>
            <a:ext cx="2042555" cy="864096"/>
          </a:xfrm>
          <a:prstGeom prst="rect">
            <a:avLst/>
          </a:prstGeom>
          <a:noFill/>
          <a:ln>
            <a:noFill/>
          </a:ln>
        </p:spPr>
      </p:pic>
    </p:spTree>
    <p:extLst>
      <p:ext uri="{BB962C8B-B14F-4D97-AF65-F5344CB8AC3E}">
        <p14:creationId xmlns:p14="http://schemas.microsoft.com/office/powerpoint/2010/main" xmlns="" val="577196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Root mean squared error (RMSE) and R2 Score</a:t>
            </a:r>
            <a:endParaRPr lang="en-IN" dirty="0">
              <a:solidFill>
                <a:schemeClr val="bg2">
                  <a:lumMod val="50000"/>
                </a:schemeClr>
              </a:solidFill>
            </a:endParaRPr>
          </a:p>
        </p:txBody>
      </p:sp>
      <p:sp>
        <p:nvSpPr>
          <p:cNvPr id="3" name="Content Placeholder 2"/>
          <p:cNvSpPr>
            <a:spLocks noGrp="1"/>
          </p:cNvSpPr>
          <p:nvPr>
            <p:ph sz="quarter" idx="1"/>
          </p:nvPr>
        </p:nvSpPr>
        <p:spPr/>
        <p:txBody>
          <a:bodyPr/>
          <a:lstStyle/>
          <a:p>
            <a:r>
              <a:rPr lang="en-IN" sz="1400" b="1" dirty="0" smtClean="0"/>
              <a:t>Root </a:t>
            </a:r>
            <a:r>
              <a:rPr lang="en-IN" sz="1400" b="1" dirty="0"/>
              <a:t>Mean Squared Error </a:t>
            </a:r>
            <a:r>
              <a:rPr lang="en-IN" sz="1400" dirty="0"/>
              <a:t>is the square root of Mean Squared error. It measures the standard deviation of residuals</a:t>
            </a:r>
            <a:r>
              <a:rPr lang="en-IN" sz="1400" dirty="0" smtClean="0"/>
              <a:t>.</a:t>
            </a:r>
          </a:p>
          <a:p>
            <a:endParaRPr lang="en-IN" sz="1400" dirty="0"/>
          </a:p>
          <a:p>
            <a:endParaRPr lang="en-IN" sz="1400" dirty="0" smtClean="0"/>
          </a:p>
          <a:p>
            <a:endParaRPr lang="en-IN" sz="1400" dirty="0"/>
          </a:p>
          <a:p>
            <a:pPr marL="0" indent="0">
              <a:buNone/>
            </a:pPr>
            <a:endParaRPr lang="en-IN" sz="1400" dirty="0"/>
          </a:p>
          <a:p>
            <a:endParaRPr lang="en-IN" sz="1400" dirty="0"/>
          </a:p>
          <a:p>
            <a:pPr lvl="0"/>
            <a:r>
              <a:rPr lang="en-IN" sz="1400" dirty="0"/>
              <a:t>The </a:t>
            </a:r>
            <a:r>
              <a:rPr lang="en-IN" sz="1400" b="1" dirty="0"/>
              <a:t>coefficient of determination or R-squared</a:t>
            </a:r>
            <a:r>
              <a:rPr lang="en-IN" sz="1400" dirty="0"/>
              <a:t> represents the proportion of the variance in the dependent variable which is explained by the linear regression model. It is a scale-free score i.e. irrespective of the values being small or large, the value of R square will be less than one.</a:t>
            </a:r>
          </a:p>
          <a:p>
            <a:pPr marL="0" indent="0">
              <a:buNone/>
            </a:pPr>
            <a:endParaRPr lang="en-IN" dirty="0"/>
          </a:p>
        </p:txBody>
      </p:sp>
      <p:pic>
        <p:nvPicPr>
          <p:cNvPr id="4" name="Picture 3" descr="https://miro.medium.com/max/425/1*usaMSyi6jUT3f2bOMyiYdA.png"/>
          <p:cNvPicPr/>
          <p:nvPr/>
        </p:nvPicPr>
        <p:blipFill rotWithShape="1">
          <a:blip r:embed="rId2" cstate="print">
            <a:extLst>
              <a:ext uri="{28A0092B-C50C-407E-A947-70E740481C1C}">
                <a14:useLocalDpi xmlns:a14="http://schemas.microsoft.com/office/drawing/2010/main" xmlns="" val="0"/>
              </a:ext>
            </a:extLst>
          </a:blip>
          <a:srcRect l="11303" t="7742"/>
          <a:stretch/>
        </p:blipFill>
        <p:spPr bwMode="auto">
          <a:xfrm>
            <a:off x="3131840" y="2276872"/>
            <a:ext cx="2592288" cy="720080"/>
          </a:xfrm>
          <a:prstGeom prst="rect">
            <a:avLst/>
          </a:prstGeom>
          <a:noFill/>
          <a:ln>
            <a:noFill/>
          </a:ln>
          <a:extLst>
            <a:ext uri="{53640926-AAD7-44D8-BBD7-CCE9431645EC}">
              <a14:shadowObscured xmlns:a14="http://schemas.microsoft.com/office/drawing/2010/main" xmlns=""/>
            </a:ext>
          </a:extLst>
        </p:spPr>
      </p:pic>
      <p:pic>
        <p:nvPicPr>
          <p:cNvPr id="5" name="Picture 4" descr="https://miro.medium.com/max/274/1*X0_3mtDXwuhd3dl88xR4yA.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4221089"/>
            <a:ext cx="2736304" cy="1008112"/>
          </a:xfrm>
          <a:prstGeom prst="rect">
            <a:avLst/>
          </a:prstGeom>
          <a:noFill/>
          <a:ln>
            <a:noFill/>
          </a:ln>
        </p:spPr>
      </p:pic>
    </p:spTree>
    <p:extLst>
      <p:ext uri="{BB962C8B-B14F-4D97-AF65-F5344CB8AC3E}">
        <p14:creationId xmlns:p14="http://schemas.microsoft.com/office/powerpoint/2010/main" xmlns="" val="3830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 Description</a:t>
            </a:r>
            <a:endParaRPr lang="en-IN" dirty="0"/>
          </a:p>
        </p:txBody>
      </p:sp>
      <p:sp>
        <p:nvSpPr>
          <p:cNvPr id="3" name="Content Placeholder 2"/>
          <p:cNvSpPr>
            <a:spLocks noGrp="1"/>
          </p:cNvSpPr>
          <p:nvPr>
            <p:ph sz="quarter" idx="1"/>
          </p:nvPr>
        </p:nvSpPr>
        <p:spPr/>
        <p:txBody>
          <a:bodyPr>
            <a:normAutofit/>
          </a:bodyPr>
          <a:lstStyle/>
          <a:p>
            <a:pPr lvl="0"/>
            <a:r>
              <a:rPr lang="en-US" sz="1400" dirty="0"/>
              <a:t>Two datasets are being provided to </a:t>
            </a:r>
            <a:r>
              <a:rPr lang="en-US" sz="1400" dirty="0" smtClean="0"/>
              <a:t>(</a:t>
            </a:r>
            <a:r>
              <a:rPr lang="en-US" sz="1400" dirty="0"/>
              <a:t>test.csv, train.csv). </a:t>
            </a:r>
            <a:r>
              <a:rPr lang="en-US" sz="1400" dirty="0" smtClean="0"/>
              <a:t>We </a:t>
            </a:r>
            <a:r>
              <a:rPr lang="en-US" sz="1400" dirty="0"/>
              <a:t>will train on train.csv dataset and predict on test.csv file. </a:t>
            </a:r>
          </a:p>
          <a:p>
            <a:pPr marL="0" lvl="0" indent="0">
              <a:buNone/>
            </a:pPr>
            <a:endParaRPr lang="en-US" sz="1400" dirty="0" smtClean="0"/>
          </a:p>
          <a:p>
            <a:pPr lvl="0"/>
            <a:r>
              <a:rPr lang="en-IN" sz="1400" dirty="0" smtClean="0"/>
              <a:t>The </a:t>
            </a:r>
            <a:r>
              <a:rPr lang="en-IN" sz="1400" dirty="0"/>
              <a:t>train dataset has 81 columns and a total of 1168 records (rows).Where there are 80 inputs/features and 1 target column(label) </a:t>
            </a:r>
            <a:r>
              <a:rPr lang="en-IN" sz="1400" dirty="0" smtClean="0"/>
              <a:t>Sale </a:t>
            </a:r>
            <a:r>
              <a:rPr lang="en-IN" sz="1400" dirty="0"/>
              <a:t>price is our target variable</a:t>
            </a:r>
            <a:r>
              <a:rPr lang="en-IN" sz="1400" dirty="0" smtClean="0"/>
              <a:t>.</a:t>
            </a:r>
          </a:p>
          <a:p>
            <a:pPr lvl="0"/>
            <a:endParaRPr lang="en-IN" sz="1400" dirty="0"/>
          </a:p>
          <a:p>
            <a:r>
              <a:rPr lang="en-IN" sz="1400" dirty="0"/>
              <a:t>The test dataset has 80 columns and a total of 292 records (rows) for which we need to make the </a:t>
            </a:r>
            <a:r>
              <a:rPr lang="en-IN" sz="1400" dirty="0" smtClean="0"/>
              <a:t>predictions.</a:t>
            </a:r>
          </a:p>
          <a:p>
            <a:endParaRPr lang="en-IN" sz="1400" dirty="0" smtClean="0"/>
          </a:p>
          <a:p>
            <a:pPr lvl="0"/>
            <a:r>
              <a:rPr lang="en-US" sz="1400" dirty="0"/>
              <a:t>Data contains Null values in 18 features. Which needs to be treated them using the domain knowledge and  own understanding. </a:t>
            </a:r>
            <a:endParaRPr lang="en-US" sz="1400" dirty="0" smtClean="0"/>
          </a:p>
          <a:p>
            <a:pPr marL="0" lvl="0" indent="0">
              <a:buNone/>
            </a:pPr>
            <a:endParaRPr lang="en-US" sz="1400" dirty="0"/>
          </a:p>
          <a:p>
            <a:pPr lvl="0"/>
            <a:r>
              <a:rPr lang="en-US" sz="1400" dirty="0"/>
              <a:t>Data contains numerical as well as categorical variable</a:t>
            </a:r>
            <a:r>
              <a:rPr lang="en-US" sz="1400" dirty="0" smtClean="0"/>
              <a:t>.</a:t>
            </a:r>
          </a:p>
          <a:p>
            <a:pPr lvl="0"/>
            <a:endParaRPr lang="en-US" sz="1400" dirty="0"/>
          </a:p>
          <a:p>
            <a:pPr lvl="0"/>
            <a:r>
              <a:rPr lang="en-US" sz="1400" dirty="0" smtClean="0"/>
              <a:t>There are about 9% of outliers in the data.</a:t>
            </a:r>
          </a:p>
          <a:p>
            <a:pPr lvl="0"/>
            <a:endParaRPr lang="en-US" sz="1400" dirty="0"/>
          </a:p>
          <a:p>
            <a:pPr lvl="0"/>
            <a:r>
              <a:rPr lang="en-US" sz="1400" dirty="0" smtClean="0"/>
              <a:t>Most of the columns are categorical in nature.</a:t>
            </a:r>
          </a:p>
          <a:p>
            <a:pPr lvl="0"/>
            <a:endParaRPr lang="en-US" sz="2000" dirty="0"/>
          </a:p>
          <a:p>
            <a:endParaRPr lang="en-IN" sz="2000" dirty="0"/>
          </a:p>
        </p:txBody>
      </p:sp>
    </p:spTree>
    <p:extLst>
      <p:ext uri="{BB962C8B-B14F-4D97-AF65-F5344CB8AC3E}">
        <p14:creationId xmlns:p14="http://schemas.microsoft.com/office/powerpoint/2010/main" xmlns="" val="573393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Evaluation metrics from Sklearn</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rcRect l="7824" t="39840" r="22817" b="53217"/>
          <a:stretch/>
        </p:blipFill>
        <p:spPr bwMode="auto">
          <a:xfrm>
            <a:off x="476722" y="2420888"/>
            <a:ext cx="8271742" cy="478852"/>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rotWithShape="1">
          <a:blip r:embed="rId3" cstate="print"/>
          <a:srcRect l="1053" t="37432" r="13218" b="21659"/>
          <a:stretch/>
        </p:blipFill>
        <p:spPr bwMode="auto">
          <a:xfrm>
            <a:off x="467544" y="3068960"/>
            <a:ext cx="8280920" cy="2376264"/>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539391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bg2">
                    <a:lumMod val="50000"/>
                  </a:schemeClr>
                </a:solidFill>
              </a:rPr>
              <a:t>Evaluation metrics of all algorithms used</a:t>
            </a:r>
            <a:endParaRPr lang="en-IN" dirty="0">
              <a:solidFill>
                <a:schemeClr val="bg2">
                  <a:lumMod val="50000"/>
                </a:schemeClr>
              </a:solidFill>
            </a:endParaRPr>
          </a:p>
        </p:txBody>
      </p:sp>
      <p:pic>
        <p:nvPicPr>
          <p:cNvPr id="4" name="Content Placeholder 3"/>
          <p:cNvPicPr>
            <a:picLocks noGrp="1"/>
          </p:cNvPicPr>
          <p:nvPr>
            <p:ph sz="quarter" idx="1"/>
          </p:nvPr>
        </p:nvPicPr>
        <p:blipFill rotWithShape="1">
          <a:blip r:embed="rId2" cstate="print"/>
          <a:stretch/>
        </p:blipFill>
        <p:spPr bwMode="auto">
          <a:xfrm>
            <a:off x="914400" y="1547812"/>
            <a:ext cx="7772400" cy="43719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4067627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Conclusion</a:t>
            </a:r>
            <a:endParaRPr lang="en-IN" dirty="0">
              <a:solidFill>
                <a:schemeClr val="bg2">
                  <a:lumMod val="50000"/>
                </a:schemeClr>
              </a:solidFill>
            </a:endParaRPr>
          </a:p>
        </p:txBody>
      </p:sp>
      <p:sp>
        <p:nvSpPr>
          <p:cNvPr id="3" name="Content Placeholder 2"/>
          <p:cNvSpPr>
            <a:spLocks noGrp="1"/>
          </p:cNvSpPr>
          <p:nvPr>
            <p:ph sz="quarter" idx="1"/>
          </p:nvPr>
        </p:nvSpPr>
        <p:spPr/>
        <p:txBody>
          <a:bodyPr>
            <a:normAutofit lnSpcReduction="10000"/>
          </a:bodyPr>
          <a:lstStyle/>
          <a:p>
            <a:endParaRPr lang="en-IN" sz="1400" dirty="0" smtClean="0"/>
          </a:p>
          <a:p>
            <a:r>
              <a:rPr lang="en-IN" sz="1400" dirty="0" smtClean="0"/>
              <a:t>Mean </a:t>
            </a:r>
            <a:r>
              <a:rPr lang="en-IN" sz="1400" dirty="0"/>
              <a:t>Squared Error computes the </a:t>
            </a:r>
            <a:r>
              <a:rPr lang="en-IN" sz="1400" dirty="0" smtClean="0"/>
              <a:t>difference </a:t>
            </a:r>
            <a:r>
              <a:rPr lang="en-IN" sz="1400" dirty="0"/>
              <a:t>between the mean squared of the predicted values and the actual values; </a:t>
            </a:r>
            <a:r>
              <a:rPr lang="en-IN" sz="1400" dirty="0" smtClean="0"/>
              <a:t>Root </a:t>
            </a:r>
            <a:r>
              <a:rPr lang="en-IN" sz="1400" dirty="0"/>
              <a:t>Mean Square Error computes the square root of the Mean Squared </a:t>
            </a:r>
            <a:r>
              <a:rPr lang="en-IN" sz="1400" dirty="0" smtClean="0"/>
              <a:t>Error.</a:t>
            </a:r>
          </a:p>
          <a:p>
            <a:pPr marL="0" indent="0">
              <a:buNone/>
            </a:pPr>
            <a:endParaRPr lang="en-IN" sz="1400" dirty="0" smtClean="0"/>
          </a:p>
          <a:p>
            <a:r>
              <a:rPr lang="en-IN" sz="1400" dirty="0" smtClean="0"/>
              <a:t>RMSE </a:t>
            </a:r>
            <a:r>
              <a:rPr lang="en-IN" sz="1400" dirty="0"/>
              <a:t>	is applied to all the four algorithms. R squared or the coefficient of determination is </a:t>
            </a:r>
            <a:r>
              <a:rPr lang="en-IN" sz="1400" dirty="0" smtClean="0"/>
              <a:t>the </a:t>
            </a:r>
            <a:r>
              <a:rPr lang="en-IN" sz="1400" dirty="0"/>
              <a:t>measure of the closeness of predicted data with the actual data. </a:t>
            </a:r>
            <a:endParaRPr lang="en-IN" sz="1400" dirty="0" smtClean="0"/>
          </a:p>
          <a:p>
            <a:pPr marL="0" indent="0">
              <a:buNone/>
            </a:pPr>
            <a:endParaRPr lang="en-IN" sz="1400" dirty="0"/>
          </a:p>
          <a:p>
            <a:r>
              <a:rPr lang="en-IN" sz="1400" dirty="0" smtClean="0"/>
              <a:t>With </a:t>
            </a:r>
            <a:r>
              <a:rPr lang="en-IN" sz="1400" dirty="0"/>
              <a:t>all the comparison metrics, it is observed that Random Forest Regression shows </a:t>
            </a:r>
            <a:r>
              <a:rPr lang="en-IN" sz="1400" dirty="0" smtClean="0"/>
              <a:t>the </a:t>
            </a:r>
            <a:r>
              <a:rPr lang="en-IN" sz="1400" dirty="0"/>
              <a:t>least Root Mean Square Error with a value of 25552.9797. Therefore, there are </a:t>
            </a:r>
            <a:r>
              <a:rPr lang="en-IN" sz="1400" dirty="0" smtClean="0"/>
              <a:t>fewer </a:t>
            </a:r>
            <a:r>
              <a:rPr lang="en-IN" sz="1400" dirty="0"/>
              <a:t>errors in this metric as compared to others. Along with this, </a:t>
            </a:r>
            <a:r>
              <a:rPr lang="en-IN" sz="1400" dirty="0" smtClean="0"/>
              <a:t>the </a:t>
            </a:r>
            <a:r>
              <a:rPr lang="en-IN" sz="1400" dirty="0"/>
              <a:t>R-Squared  </a:t>
            </a:r>
            <a:r>
              <a:rPr lang="en-IN" sz="1400" dirty="0" smtClean="0"/>
              <a:t>score </a:t>
            </a:r>
            <a:r>
              <a:rPr lang="en-IN" sz="1400" dirty="0"/>
              <a:t>is 0.883786, which is 88.37% for Random forest Regression</a:t>
            </a:r>
            <a:r>
              <a:rPr lang="en-IN" sz="1400" dirty="0" smtClean="0"/>
              <a:t>.</a:t>
            </a:r>
          </a:p>
          <a:p>
            <a:pPr marL="0" indent="0">
              <a:buNone/>
            </a:pPr>
            <a:endParaRPr lang="en-IN" sz="1400" dirty="0"/>
          </a:p>
          <a:p>
            <a:r>
              <a:rPr lang="en-IN" sz="1400" dirty="0"/>
              <a:t>Mean Squared Error is also lowest for the </a:t>
            </a:r>
            <a:r>
              <a:rPr lang="en-IN" sz="1400" b="1" dirty="0"/>
              <a:t>Random Forest Regression </a:t>
            </a:r>
            <a:r>
              <a:rPr lang="en-IN" sz="1400" dirty="0"/>
              <a:t>algorithm with </a:t>
            </a:r>
            <a:r>
              <a:rPr lang="en-IN" sz="1400" dirty="0" smtClean="0"/>
              <a:t>the </a:t>
            </a:r>
            <a:r>
              <a:rPr lang="en-IN" sz="1400" dirty="0"/>
              <a:t>value of 652952128.330. </a:t>
            </a:r>
            <a:endParaRPr lang="en-IN" sz="1400" dirty="0" smtClean="0"/>
          </a:p>
          <a:p>
            <a:pPr marL="0" indent="0">
              <a:buNone/>
            </a:pPr>
            <a:endParaRPr lang="en-IN" sz="1400" dirty="0"/>
          </a:p>
          <a:p>
            <a:r>
              <a:rPr lang="en-IN" sz="1400" dirty="0" smtClean="0"/>
              <a:t>The </a:t>
            </a:r>
            <a:r>
              <a:rPr lang="en-IN" sz="1400" dirty="0"/>
              <a:t>other evaluation metric used, Mean absolute Error also gives the least value with </a:t>
            </a:r>
            <a:r>
              <a:rPr lang="en-IN" sz="1400" dirty="0" smtClean="0"/>
              <a:t>Random Forest.</a:t>
            </a:r>
          </a:p>
          <a:p>
            <a:pPr marL="0" indent="0">
              <a:buNone/>
            </a:pPr>
            <a:endParaRPr lang="en-IN" sz="1400" dirty="0" smtClean="0"/>
          </a:p>
          <a:p>
            <a:r>
              <a:rPr lang="en-IN" sz="1400" dirty="0" smtClean="0"/>
              <a:t>Apart </a:t>
            </a:r>
            <a:r>
              <a:rPr lang="en-IN" sz="1400" dirty="0"/>
              <a:t>from Random Forest Regression, Linear Regression also </a:t>
            </a:r>
            <a:r>
              <a:rPr lang="en-IN" sz="1400" dirty="0" smtClean="0"/>
              <a:t>showed </a:t>
            </a:r>
            <a:r>
              <a:rPr lang="en-IN" sz="1400" dirty="0"/>
              <a:t>satisfactory results with R-Squared score for the same as 0.8558, or 	85.58%. The predictions, however, were not very good. </a:t>
            </a:r>
            <a:endParaRPr lang="en-IN" sz="1400" dirty="0" smtClean="0"/>
          </a:p>
          <a:p>
            <a:endParaRPr lang="en-IN" sz="2000" dirty="0"/>
          </a:p>
        </p:txBody>
      </p:sp>
    </p:spTree>
    <p:extLst>
      <p:ext uri="{BB962C8B-B14F-4D97-AF65-F5344CB8AC3E}">
        <p14:creationId xmlns:p14="http://schemas.microsoft.com/office/powerpoint/2010/main" xmlns="" val="3537116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Conclusion</a:t>
            </a:r>
            <a:endParaRPr lang="en-IN" dirty="0">
              <a:solidFill>
                <a:schemeClr val="bg2">
                  <a:lumMod val="50000"/>
                </a:schemeClr>
              </a:solidFill>
            </a:endParaRPr>
          </a:p>
        </p:txBody>
      </p:sp>
      <p:sp>
        <p:nvSpPr>
          <p:cNvPr id="3" name="Content Placeholder 2"/>
          <p:cNvSpPr>
            <a:spLocks noGrp="1"/>
          </p:cNvSpPr>
          <p:nvPr>
            <p:ph sz="quarter" idx="1"/>
          </p:nvPr>
        </p:nvSpPr>
        <p:spPr/>
        <p:txBody>
          <a:bodyPr>
            <a:normAutofit/>
          </a:bodyPr>
          <a:lstStyle/>
          <a:p>
            <a:r>
              <a:rPr lang="en-IN" sz="1400" dirty="0" smtClean="0"/>
              <a:t>Real </a:t>
            </a:r>
            <a:r>
              <a:rPr lang="en-IN" sz="1400" dirty="0"/>
              <a:t>estate prices vary due to a wide variety of attributes. The machine learning-based model is a substantial and feasible way to forecast real estate prices, and can provide relatively competitive and satisfactory results</a:t>
            </a:r>
            <a:r>
              <a:rPr lang="en-IN" sz="1400" dirty="0" smtClean="0"/>
              <a:t>.</a:t>
            </a:r>
          </a:p>
          <a:p>
            <a:pPr marL="0" indent="0">
              <a:buNone/>
            </a:pPr>
            <a:endParaRPr lang="en-IN" sz="1400" dirty="0"/>
          </a:p>
          <a:p>
            <a:r>
              <a:rPr lang="en-IN" sz="1400" dirty="0"/>
              <a:t>We have cut down the features from 80 to 56 with the help of inferences from visualizations and EDA performed which reduces the redundancy and has helped built a better model. There is a scope to reduce the number of features too but we have limited it to 55 so that the prediction prices are dependent on more than just few factors which shall be helpful in future</a:t>
            </a:r>
            <a:r>
              <a:rPr lang="en-IN" sz="1400" dirty="0" smtClean="0"/>
              <a:t>.</a:t>
            </a:r>
          </a:p>
          <a:p>
            <a:endParaRPr lang="en-IN" sz="1400" dirty="0"/>
          </a:p>
          <a:p>
            <a:r>
              <a:rPr lang="en-IN" sz="1400" dirty="0"/>
              <a:t>Features that greatly contribute to house price predictions were  locality </a:t>
            </a:r>
            <a:r>
              <a:rPr lang="en-IN" sz="1400" dirty="0" smtClean="0"/>
              <a:t>(</a:t>
            </a:r>
            <a:r>
              <a:rPr lang="en-IN" sz="1400" dirty="0"/>
              <a:t>neighbourhood) ,above grade living </a:t>
            </a:r>
            <a:r>
              <a:rPr lang="en-IN" sz="1400" dirty="0" smtClean="0"/>
              <a:t>area </a:t>
            </a:r>
            <a:r>
              <a:rPr lang="en-IN" sz="1400" dirty="0"/>
              <a:t>,parking capacity of the </a:t>
            </a:r>
            <a:r>
              <a:rPr lang="en-IN" sz="1400" dirty="0" smtClean="0"/>
              <a:t>properties, Basement </a:t>
            </a:r>
            <a:r>
              <a:rPr lang="en-IN" sz="1400" dirty="0"/>
              <a:t>area and area above grade, facilities like electricity, water, gas septic tanks, </a:t>
            </a:r>
            <a:r>
              <a:rPr lang="en-IN" sz="1400" dirty="0" smtClean="0"/>
              <a:t>fire </a:t>
            </a:r>
            <a:r>
              <a:rPr lang="en-IN" sz="1400" dirty="0"/>
              <a:t>place, number of full and half baths, the </a:t>
            </a:r>
            <a:r>
              <a:rPr lang="en-IN" sz="1400" dirty="0" smtClean="0"/>
              <a:t>year </a:t>
            </a:r>
            <a:r>
              <a:rPr lang="en-IN" sz="1400" dirty="0"/>
              <a:t>of construction, Overall quality </a:t>
            </a:r>
            <a:r>
              <a:rPr lang="en-IN" sz="1400" dirty="0" smtClean="0"/>
              <a:t>of</a:t>
            </a:r>
            <a:r>
              <a:rPr lang="en-IN" sz="1400" dirty="0"/>
              <a:t>	the house including exterior and material quality</a:t>
            </a:r>
            <a:r>
              <a:rPr lang="en-IN" sz="1400" dirty="0" smtClean="0"/>
              <a:t>.</a:t>
            </a:r>
          </a:p>
          <a:p>
            <a:pPr marL="0" indent="0">
              <a:buNone/>
            </a:pPr>
            <a:endParaRPr lang="en-IN" sz="1400" dirty="0"/>
          </a:p>
          <a:p>
            <a:r>
              <a:rPr lang="en-IN" sz="1400" dirty="0" smtClean="0"/>
              <a:t>Few </a:t>
            </a:r>
            <a:r>
              <a:rPr lang="en-IN" sz="1400" dirty="0"/>
              <a:t>features like MS Zone, Miscellaneous features, land slope, month in which </a:t>
            </a:r>
            <a:r>
              <a:rPr lang="en-IN" sz="1400" dirty="0" smtClean="0"/>
              <a:t>property </a:t>
            </a:r>
            <a:r>
              <a:rPr lang="en-IN" sz="1400" dirty="0"/>
              <a:t>was sold, and etc. did not make any significant impact on the prediction of </a:t>
            </a:r>
            <a:r>
              <a:rPr lang="en-IN" sz="1400" dirty="0" smtClean="0"/>
              <a:t>sale </a:t>
            </a:r>
            <a:r>
              <a:rPr lang="en-IN" sz="1400" dirty="0"/>
              <a:t>prices</a:t>
            </a:r>
            <a:r>
              <a:rPr lang="en-IN" sz="1400" dirty="0" smtClean="0"/>
              <a:t>.</a:t>
            </a:r>
          </a:p>
          <a:p>
            <a:endParaRPr lang="en-IN" sz="1400" dirty="0"/>
          </a:p>
          <a:p>
            <a:r>
              <a:rPr lang="en-IN" sz="1400" dirty="0" smtClean="0"/>
              <a:t>Thus </a:t>
            </a:r>
            <a:r>
              <a:rPr lang="en-IN" sz="1400" dirty="0"/>
              <a:t>Machine learning models, including linear regression, KNN regression, 	decision tree </a:t>
            </a:r>
            <a:r>
              <a:rPr lang="en-IN" sz="1400" dirty="0" smtClean="0"/>
              <a:t>regression </a:t>
            </a:r>
            <a:r>
              <a:rPr lang="en-IN" sz="1400" dirty="0"/>
              <a:t>and random forest regression, were used in this </a:t>
            </a:r>
            <a:r>
              <a:rPr lang="en-IN" sz="1400" dirty="0" smtClean="0"/>
              <a:t>investigation </a:t>
            </a:r>
            <a:r>
              <a:rPr lang="en-IN" sz="1400" dirty="0"/>
              <a:t>to forecast house prices.</a:t>
            </a:r>
          </a:p>
          <a:p>
            <a:endParaRPr lang="en-IN" sz="1400" dirty="0"/>
          </a:p>
          <a:p>
            <a:endParaRPr lang="en-IN" dirty="0"/>
          </a:p>
        </p:txBody>
      </p:sp>
    </p:spTree>
    <p:extLst>
      <p:ext uri="{BB962C8B-B14F-4D97-AF65-F5344CB8AC3E}">
        <p14:creationId xmlns:p14="http://schemas.microsoft.com/office/powerpoint/2010/main" xmlns="" val="1428648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2">
                    <a:lumMod val="50000"/>
                  </a:schemeClr>
                </a:solidFill>
              </a:rPr>
              <a:t>References</a:t>
            </a:r>
            <a:endParaRPr lang="en-IN" dirty="0">
              <a:solidFill>
                <a:schemeClr val="bg2">
                  <a:lumMod val="50000"/>
                </a:schemeClr>
              </a:solidFill>
            </a:endParaRPr>
          </a:p>
        </p:txBody>
      </p:sp>
      <p:sp>
        <p:nvSpPr>
          <p:cNvPr id="3" name="Content Placeholder 2"/>
          <p:cNvSpPr>
            <a:spLocks noGrp="1"/>
          </p:cNvSpPr>
          <p:nvPr>
            <p:ph sz="quarter" idx="1"/>
          </p:nvPr>
        </p:nvSpPr>
        <p:spPr>
          <a:xfrm>
            <a:off x="301752" y="1527048"/>
            <a:ext cx="8503920" cy="4710264"/>
          </a:xfrm>
        </p:spPr>
        <p:txBody>
          <a:bodyPr>
            <a:normAutofit/>
          </a:bodyPr>
          <a:lstStyle/>
          <a:p>
            <a:pPr lvl="0"/>
            <a:r>
              <a:rPr lang="en-IN" sz="1400" dirty="0"/>
              <a:t>Fik T J, Ling D C and Mulligan G F 2003 Modeling spatial variation in housing prices: a variable interaction approach. Real Estate Economics, 31(4), 623-46.</a:t>
            </a:r>
          </a:p>
          <a:p>
            <a:pPr lvl="0"/>
            <a:r>
              <a:rPr lang="en-IN" sz="1400" dirty="0"/>
              <a:t>Varma A, Sarma A, Doshi S and Nair R 2018 House Price Prediction Using Machine Learning and Neural Networks. In 2018 Second International Conference on Inventive Communication and Computational Technologies (ICICCT) 1936-39. IEEE. </a:t>
            </a:r>
          </a:p>
          <a:p>
            <a:pPr lvl="0"/>
            <a:r>
              <a:rPr lang="en-IN" sz="1400" dirty="0"/>
              <a:t>Bhagat N, Mohokar A and Mane S 2016 House price forecasting using data mining. International Journal of Computer Applications, 152(2), 23-26.</a:t>
            </a:r>
          </a:p>
          <a:p>
            <a:pPr lvl="0"/>
            <a:r>
              <a:rPr lang="en-IN" sz="1400" dirty="0"/>
              <a:t>Amri S and Tularam G A 2012 Performance of multiple linear regression and nonlinear neural networks and fuzzy logic techniques in modelling house prices. Journal of Mathematics and Statistics, 8(4), 419-434.</a:t>
            </a:r>
          </a:p>
          <a:p>
            <a:pPr lvl="0"/>
            <a:r>
              <a:rPr lang="en-IN" sz="1400" dirty="0"/>
              <a:t>Vineeth N, Ayyappa M and Bharathi B 2018 House Price Prediction Using Machine Learning Algorithms. In International Conference on Soft Computing Systems, 425-33. </a:t>
            </a:r>
          </a:p>
          <a:p>
            <a:pPr lvl="0"/>
            <a:r>
              <a:rPr lang="en-IN" sz="1400" dirty="0"/>
              <a:t>Alfiyatin A N, Febrita R E, Taufiq H and Mahmudy W F 2017 Modeling house price prediction using regression analysis and particle swarm optimization. International Journal of Advanced Computer Science and Applications, 8.</a:t>
            </a:r>
          </a:p>
          <a:p>
            <a:pPr lvl="0"/>
            <a:r>
              <a:rPr lang="en-IN" sz="1400" dirty="0"/>
              <a:t>Afonso B, Melo L, Oliveira W, Sousa S and Berton L 2019 Housing Prices Prediction with a Deep Learning and Random Forest Ensemble. In Anais do XVI Encontro Nacional de Inteligência Artificial e Computacional 389-400. SBC.</a:t>
            </a:r>
          </a:p>
          <a:p>
            <a:pPr lvl="0"/>
            <a:r>
              <a:rPr lang="en-IN" sz="1400" dirty="0"/>
              <a:t>McKinsey &amp; Company 2018|Article Getting ahead of the market: How big data is transforming real </a:t>
            </a:r>
            <a:r>
              <a:rPr lang="en-IN" sz="1400" dirty="0" smtClean="0"/>
              <a:t>estate.</a:t>
            </a:r>
            <a:endParaRPr lang="en-IN" sz="1400" dirty="0"/>
          </a:p>
          <a:p>
            <a:endParaRPr lang="en-IN" sz="1400" dirty="0" smtClean="0">
              <a:solidFill>
                <a:schemeClr val="tx1">
                  <a:lumMod val="95000"/>
                  <a:lumOff val="5000"/>
                </a:schemeClr>
              </a:solidFill>
            </a:endParaRPr>
          </a:p>
        </p:txBody>
      </p:sp>
    </p:spTree>
    <p:extLst>
      <p:ext uri="{BB962C8B-B14F-4D97-AF65-F5344CB8AC3E}">
        <p14:creationId xmlns:p14="http://schemas.microsoft.com/office/powerpoint/2010/main" xmlns="" val="23998144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520" y="2852936"/>
            <a:ext cx="8534400" cy="758952"/>
          </a:xfrm>
        </p:spPr>
        <p:txBody>
          <a:bodyPr/>
          <a:lstStyle/>
          <a:p>
            <a:r>
              <a:rPr lang="en-IN" dirty="0" smtClean="0">
                <a:solidFill>
                  <a:schemeClr val="bg2">
                    <a:lumMod val="50000"/>
                  </a:schemeClr>
                </a:solidFill>
              </a:rPr>
              <a:t>Thank-you</a:t>
            </a:r>
            <a:endParaRPr lang="en-IN" dirty="0">
              <a:solidFill>
                <a:schemeClr val="bg2">
                  <a:lumMod val="50000"/>
                </a:schemeClr>
              </a:solidFill>
            </a:endParaRPr>
          </a:p>
        </p:txBody>
      </p:sp>
    </p:spTree>
    <p:extLst>
      <p:ext uri="{BB962C8B-B14F-4D97-AF65-F5344CB8AC3E}">
        <p14:creationId xmlns:p14="http://schemas.microsoft.com/office/powerpoint/2010/main" xmlns="" val="31971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pre-processing</a:t>
            </a:r>
            <a:endParaRPr lang="en-IN" dirty="0"/>
          </a:p>
        </p:txBody>
      </p:sp>
      <p:sp>
        <p:nvSpPr>
          <p:cNvPr id="3" name="Content Placeholder 2"/>
          <p:cNvSpPr>
            <a:spLocks noGrp="1"/>
          </p:cNvSpPr>
          <p:nvPr>
            <p:ph sz="quarter" idx="1"/>
          </p:nvPr>
        </p:nvSpPr>
        <p:spPr>
          <a:xfrm>
            <a:off x="323528" y="1556792"/>
            <a:ext cx="8503920" cy="4752528"/>
          </a:xfrm>
        </p:spPr>
        <p:txBody>
          <a:bodyPr>
            <a:normAutofit/>
          </a:bodyPr>
          <a:lstStyle/>
          <a:p>
            <a:r>
              <a:rPr lang="en-IN" sz="1500" dirty="0" smtClean="0"/>
              <a:t>Before we feed the data to the model we should make sure our data is clean and well structured.</a:t>
            </a:r>
          </a:p>
          <a:p>
            <a:pPr marL="0" indent="0">
              <a:buNone/>
            </a:pPr>
            <a:endParaRPr lang="en-IN" sz="1500" dirty="0" smtClean="0"/>
          </a:p>
          <a:p>
            <a:r>
              <a:rPr lang="en-IN" sz="1500" dirty="0" smtClean="0"/>
              <a:t>Few pre-processing steps carried out on the dataset are:</a:t>
            </a:r>
          </a:p>
          <a:p>
            <a:endParaRPr lang="en-IN" sz="2000" dirty="0" smtClean="0"/>
          </a:p>
          <a:p>
            <a:pPr marL="342900" lvl="0" indent="-342900">
              <a:buFont typeface="+mj-lt"/>
              <a:buAutoNum type="arabicPeriod"/>
            </a:pPr>
            <a:r>
              <a:rPr lang="en-IN" sz="1400" b="1" dirty="0"/>
              <a:t>Treating Nan values: </a:t>
            </a:r>
            <a:r>
              <a:rPr lang="en-IN" sz="1400" dirty="0"/>
              <a:t>There were 18 features with Nan values out of which we have dropped features which had more than 90% Nan </a:t>
            </a:r>
            <a:r>
              <a:rPr lang="en-IN" sz="1400" dirty="0" smtClean="0"/>
              <a:t>values. For </a:t>
            </a:r>
            <a:r>
              <a:rPr lang="en-IN" sz="1400" dirty="0"/>
              <a:t>rest of the features in case of integer or float a simple imputer is used to fill the Nan values with different strategies</a:t>
            </a:r>
          </a:p>
          <a:p>
            <a:pPr marL="342900" lvl="0" indent="-342900">
              <a:buFont typeface="+mj-lt"/>
              <a:buAutoNum type="arabicPeriod"/>
            </a:pPr>
            <a:r>
              <a:rPr lang="en-IN" sz="1400" b="1" dirty="0"/>
              <a:t>Data-Type </a:t>
            </a:r>
            <a:r>
              <a:rPr lang="en-IN" sz="1400" b="1" dirty="0" smtClean="0"/>
              <a:t>Conversions</a:t>
            </a:r>
            <a:r>
              <a:rPr lang="en-IN" sz="1400" dirty="0" smtClean="0"/>
              <a:t>: The </a:t>
            </a:r>
            <a:r>
              <a:rPr lang="en-IN" sz="1400" dirty="0"/>
              <a:t>float columns were converted into integer and a few columns which were numeric but had very less unique values were converted to categorical data type in order to treat them wisely.</a:t>
            </a:r>
          </a:p>
          <a:p>
            <a:pPr marL="342900" lvl="0" indent="-342900">
              <a:buFont typeface="+mj-lt"/>
              <a:buAutoNum type="arabicPeriod"/>
            </a:pPr>
            <a:r>
              <a:rPr lang="en-IN" sz="1400" b="1" dirty="0"/>
              <a:t>Label encoding</a:t>
            </a:r>
            <a:r>
              <a:rPr lang="en-IN" sz="1500" dirty="0"/>
              <a:t>: The machine learning model can only understand numbers hence we need to convert/encode all the categorical columns into numbers. Label encoder has been used for the same.</a:t>
            </a:r>
          </a:p>
          <a:p>
            <a:pPr marL="342900" indent="-342900">
              <a:buFont typeface="+mj-lt"/>
              <a:buAutoNum type="arabicPeriod"/>
            </a:pPr>
            <a:r>
              <a:rPr lang="en-IN" sz="1400" b="1" dirty="0" smtClean="0"/>
              <a:t>Treatment </a:t>
            </a:r>
            <a:r>
              <a:rPr lang="en-IN" sz="1400" b="1" dirty="0"/>
              <a:t>of outliers</a:t>
            </a:r>
            <a:r>
              <a:rPr lang="en-IN" sz="1400" dirty="0"/>
              <a:t>: flooring and capping method is used to reduce the outliers.</a:t>
            </a:r>
          </a:p>
          <a:p>
            <a:pPr marL="342900" indent="-342900">
              <a:buFont typeface="+mj-lt"/>
              <a:buAutoNum type="arabicPeriod"/>
            </a:pPr>
            <a:r>
              <a:rPr lang="en-IN" sz="1400" b="1" dirty="0"/>
              <a:t>Dropping unnecessary features</a:t>
            </a:r>
            <a:r>
              <a:rPr lang="en-IN" sz="1400" dirty="0"/>
              <a:t>: features with 0 correlation with the target variable are dropped some redundant features are also dropped in order to increase model efficiency</a:t>
            </a:r>
          </a:p>
          <a:p>
            <a:pPr marL="342900" indent="-342900">
              <a:buFont typeface="+mj-lt"/>
              <a:buAutoNum type="arabicPeriod"/>
            </a:pPr>
            <a:r>
              <a:rPr lang="en-IN" sz="1400" b="1" dirty="0"/>
              <a:t>Skewness reduction</a:t>
            </a:r>
            <a:r>
              <a:rPr lang="en-IN" sz="1400" dirty="0"/>
              <a:t>: as the features had uneven distribution power transformation is used to reduce the skewness. The method used is yeo-Johnson.</a:t>
            </a:r>
          </a:p>
        </p:txBody>
      </p:sp>
    </p:spTree>
    <p:extLst>
      <p:ext uri="{BB962C8B-B14F-4D97-AF65-F5344CB8AC3E}">
        <p14:creationId xmlns:p14="http://schemas.microsoft.com/office/powerpoint/2010/main" xmlns="" val="9525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Data Visualization</a:t>
            </a:r>
            <a:endParaRPr lang="en-IN" dirty="0"/>
          </a:p>
        </p:txBody>
      </p:sp>
      <p:sp>
        <p:nvSpPr>
          <p:cNvPr id="3" name="Content Placeholder 2"/>
          <p:cNvSpPr>
            <a:spLocks noGrp="1"/>
          </p:cNvSpPr>
          <p:nvPr>
            <p:ph sz="quarter" idx="1"/>
          </p:nvPr>
        </p:nvSpPr>
        <p:spPr>
          <a:xfrm>
            <a:off x="336531" y="1431032"/>
            <a:ext cx="8503920" cy="5094312"/>
          </a:xfrm>
        </p:spPr>
        <p:txBody>
          <a:bodyPr>
            <a:noAutofit/>
          </a:bodyPr>
          <a:lstStyle/>
          <a:p>
            <a:pPr marL="0" indent="0">
              <a:buNone/>
            </a:pPr>
            <a:endParaRPr lang="en-IN" sz="1800" dirty="0"/>
          </a:p>
          <a:p>
            <a:r>
              <a:rPr lang="en-IN" sz="1400" dirty="0"/>
              <a:t>Data analysis and data visualization are not </a:t>
            </a:r>
            <a:r>
              <a:rPr lang="en-IN" sz="1400" dirty="0" smtClean="0"/>
              <a:t>entirely exclusive </a:t>
            </a:r>
            <a:r>
              <a:rPr lang="en-IN" sz="1400" dirty="0"/>
              <a:t>work sets – they co-exist and feed off of each other. </a:t>
            </a:r>
          </a:p>
          <a:p>
            <a:endParaRPr lang="en-IN" sz="1400" dirty="0" smtClean="0"/>
          </a:p>
          <a:p>
            <a:r>
              <a:rPr lang="en-IN" sz="1400" dirty="0" smtClean="0"/>
              <a:t>Thus data visualization aids in gaining useful insights from large data and makes it easy to understand.</a:t>
            </a:r>
          </a:p>
          <a:p>
            <a:pPr marL="0" indent="0">
              <a:buNone/>
            </a:pPr>
            <a:endParaRPr lang="en-IN" sz="1400" dirty="0"/>
          </a:p>
          <a:p>
            <a:r>
              <a:rPr lang="en-IN" sz="1400" dirty="0"/>
              <a:t>In the journey from analysis to data-driven outcomes, data </a:t>
            </a:r>
            <a:r>
              <a:rPr lang="en-IN" sz="1400" dirty="0" smtClean="0"/>
              <a:t>visualization</a:t>
            </a:r>
            <a:r>
              <a:rPr lang="en-IN" sz="1400" dirty="0"/>
              <a:t> plays a very important role of presenting </a:t>
            </a:r>
            <a:r>
              <a:rPr lang="en-IN" sz="1400" dirty="0" smtClean="0"/>
              <a:t>data  </a:t>
            </a:r>
            <a:r>
              <a:rPr lang="en-IN" sz="1400" dirty="0"/>
              <a:t>in a powerful and credible way</a:t>
            </a:r>
            <a:r>
              <a:rPr lang="en-IN" sz="1400" dirty="0" smtClean="0"/>
              <a:t>.</a:t>
            </a:r>
          </a:p>
          <a:p>
            <a:pPr marL="0" indent="0">
              <a:buNone/>
            </a:pPr>
            <a:endParaRPr lang="en-IN" sz="1400" dirty="0"/>
          </a:p>
          <a:p>
            <a:pPr fontAlgn="base"/>
            <a:r>
              <a:rPr lang="en-US" sz="1400" dirty="0"/>
              <a:t>There are many different scenarios where large amounts of data must be displayed to an audience – a business may need to present sales figures to their directors</a:t>
            </a:r>
            <a:r>
              <a:rPr lang="en-US" sz="1400" dirty="0" smtClean="0"/>
              <a:t>.</a:t>
            </a:r>
          </a:p>
          <a:p>
            <a:pPr marL="0" indent="0" fontAlgn="base">
              <a:buNone/>
            </a:pPr>
            <a:endParaRPr lang="en-US" sz="1400" dirty="0"/>
          </a:p>
          <a:p>
            <a:pPr fontAlgn="base"/>
            <a:r>
              <a:rPr lang="en-US" sz="1400" dirty="0"/>
              <a:t> A research team may need to display their findings to investors</a:t>
            </a:r>
            <a:r>
              <a:rPr lang="en-US" sz="1400" dirty="0" smtClean="0"/>
              <a:t>, </a:t>
            </a:r>
            <a:r>
              <a:rPr lang="en-US" sz="1400" dirty="0"/>
              <a:t>or a teacher may need to display statistics to their students for example</a:t>
            </a:r>
            <a:r>
              <a:rPr lang="en-US" sz="1400" dirty="0" smtClean="0"/>
              <a:t>.</a:t>
            </a:r>
          </a:p>
          <a:p>
            <a:pPr marL="0" indent="0" fontAlgn="base">
              <a:buNone/>
            </a:pPr>
            <a:endParaRPr lang="en-US" sz="1400" dirty="0"/>
          </a:p>
          <a:p>
            <a:pPr fontAlgn="base"/>
            <a:r>
              <a:rPr lang="en-US" sz="1400" dirty="0"/>
              <a:t>Data visualization allows this information to be displayed in an easy to read format that is both attractive and functional.</a:t>
            </a:r>
          </a:p>
          <a:p>
            <a:endParaRPr lang="en-IN" sz="1400" dirty="0"/>
          </a:p>
          <a:p>
            <a:endParaRPr lang="en-IN" sz="1400" dirty="0"/>
          </a:p>
        </p:txBody>
      </p:sp>
    </p:spTree>
    <p:extLst>
      <p:ext uri="{BB962C8B-B14F-4D97-AF65-F5344CB8AC3E}">
        <p14:creationId xmlns:p14="http://schemas.microsoft.com/office/powerpoint/2010/main" xmlns="" val="2157263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bg2">
                    <a:lumMod val="50000"/>
                  </a:schemeClr>
                </a:solidFill>
              </a:rPr>
              <a:t>Target variable: “Sale price”</a:t>
            </a:r>
            <a:endParaRPr lang="en-IN" dirty="0">
              <a:solidFill>
                <a:schemeClr val="bg2">
                  <a:lumMod val="50000"/>
                </a:schemeClr>
              </a:solidFill>
            </a:endParaRPr>
          </a:p>
        </p:txBody>
      </p:sp>
      <p:pic>
        <p:nvPicPr>
          <p:cNvPr id="5" name="Picture 2"/>
          <p:cNvPicPr>
            <a:picLocks noGrp="1" noChangeAspect="1" noChangeArrowheads="1"/>
          </p:cNvPicPr>
          <p:nvPr>
            <p:ph sz="quarter" idx="1"/>
          </p:nvPr>
        </p:nvPicPr>
        <p:blipFill rotWithShape="1">
          <a:blip r:embed="rId2" cstate="print">
            <a:extLst>
              <a:ext uri="{28A0092B-C50C-407E-A947-70E740481C1C}">
                <a14:useLocalDpi xmlns:a14="http://schemas.microsoft.com/office/drawing/2010/main" xmlns="" val="0"/>
              </a:ext>
            </a:extLst>
          </a:blip>
          <a:srcRect l="8571" t="19047" r="32937" b="5186"/>
          <a:stretch/>
        </p:blipFill>
        <p:spPr bwMode="auto">
          <a:xfrm>
            <a:off x="251520" y="1916832"/>
            <a:ext cx="4163769"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889" t="9454" r="41191" b="6455"/>
          <a:stretch/>
        </p:blipFill>
        <p:spPr bwMode="auto">
          <a:xfrm>
            <a:off x="4572000" y="1916832"/>
            <a:ext cx="4176464"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0337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3200" dirty="0" smtClean="0"/>
              <a:t> </a:t>
            </a:r>
            <a:r>
              <a:rPr lang="en-IN" sz="3200" dirty="0" smtClean="0">
                <a:solidFill>
                  <a:schemeClr val="bg2">
                    <a:lumMod val="50000"/>
                  </a:schemeClr>
                </a:solidFill>
              </a:rPr>
              <a:t>Relationship between locality and sale price</a:t>
            </a:r>
            <a:endParaRPr lang="en-IN" sz="3200" dirty="0">
              <a:solidFill>
                <a:schemeClr val="bg2">
                  <a:lumMod val="50000"/>
                </a:schemeClr>
              </a:solidFill>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7657" t="17223" r="6094" b="6110"/>
          <a:stretch/>
        </p:blipFill>
        <p:spPr bwMode="auto">
          <a:xfrm>
            <a:off x="1403648" y="2060848"/>
            <a:ext cx="6768753" cy="33843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622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404664"/>
            <a:ext cx="8534400" cy="758952"/>
          </a:xfrm>
        </p:spPr>
        <p:txBody>
          <a:bodyPr>
            <a:noAutofit/>
          </a:bodyPr>
          <a:lstStyle/>
          <a:p>
            <a:r>
              <a:rPr lang="en-IN" sz="3200" dirty="0">
                <a:solidFill>
                  <a:schemeClr val="bg2">
                    <a:lumMod val="50000"/>
                  </a:schemeClr>
                </a:solidFill>
              </a:rPr>
              <a:t>Relationship between </a:t>
            </a:r>
            <a:r>
              <a:rPr lang="en-IN" sz="3200" dirty="0" smtClean="0">
                <a:solidFill>
                  <a:schemeClr val="bg2">
                    <a:lumMod val="50000"/>
                  </a:schemeClr>
                </a:solidFill>
              </a:rPr>
              <a:t>overall quality </a:t>
            </a:r>
            <a:r>
              <a:rPr lang="en-IN" sz="3200" dirty="0">
                <a:solidFill>
                  <a:schemeClr val="bg2">
                    <a:lumMod val="50000"/>
                  </a:schemeClr>
                </a:solidFill>
              </a:rPr>
              <a:t>and sale price</a:t>
            </a:r>
            <a:endParaRPr lang="en-IN" sz="3200"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000" t="10203" r="13124" b="5613"/>
          <a:stretch/>
        </p:blipFill>
        <p:spPr bwMode="auto">
          <a:xfrm>
            <a:off x="1475656" y="2132856"/>
            <a:ext cx="6192688" cy="3456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60780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568</TotalTime>
  <Words>2239</Words>
  <Application>Microsoft Office PowerPoint</Application>
  <PresentationFormat>On-screen Show (4:3)</PresentationFormat>
  <Paragraphs>245</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Equity</vt:lpstr>
      <vt:lpstr>Slide 1</vt:lpstr>
      <vt:lpstr>Conceptual Background and domain knowledge</vt:lpstr>
      <vt:lpstr>Problem Definition</vt:lpstr>
      <vt:lpstr>Dataset Description</vt:lpstr>
      <vt:lpstr>Data pre-processing</vt:lpstr>
      <vt:lpstr> Data Visualization</vt:lpstr>
      <vt:lpstr>Target variable: “Sale price”</vt:lpstr>
      <vt:lpstr> Relationship between locality and sale price</vt:lpstr>
      <vt:lpstr>Relationship between overall quality and sale price</vt:lpstr>
      <vt:lpstr>Relation between Kitchen quality and sale price</vt:lpstr>
      <vt:lpstr>Relationship between Ground living area and sale price</vt:lpstr>
      <vt:lpstr>Basement features and sale price</vt:lpstr>
      <vt:lpstr>Neighbourhood and Lot Frontage relation</vt:lpstr>
      <vt:lpstr>Overall quality and condition</vt:lpstr>
      <vt:lpstr>Total rooms above grade</vt:lpstr>
      <vt:lpstr>Garage capacity </vt:lpstr>
      <vt:lpstr>Distribution plots</vt:lpstr>
      <vt:lpstr>Paved drive and sale price</vt:lpstr>
      <vt:lpstr>Lot Frontage and Lot Area distribution</vt:lpstr>
      <vt:lpstr>Distribution plot for porch areas</vt:lpstr>
      <vt:lpstr>Correlation co-efficient between inputs and output</vt:lpstr>
      <vt:lpstr>Box plots to visualise outliers</vt:lpstr>
      <vt:lpstr>Inferences from visualizations</vt:lpstr>
      <vt:lpstr>Inferences from visualizations</vt:lpstr>
      <vt:lpstr>Statistical and descriptive analysis</vt:lpstr>
      <vt:lpstr>EDA concluding remarks</vt:lpstr>
      <vt:lpstr>Model Building</vt:lpstr>
      <vt:lpstr>Algorithms and evaluation metrics used </vt:lpstr>
      <vt:lpstr>Linear regression</vt:lpstr>
      <vt:lpstr>Hyper tuning Decision Tree Regression</vt:lpstr>
      <vt:lpstr>Decision Tree regression</vt:lpstr>
      <vt:lpstr>Hyper tuning KNN Regressor</vt:lpstr>
      <vt:lpstr>KNN regressor</vt:lpstr>
      <vt:lpstr>Hyper tuning  Random Forest regressor</vt:lpstr>
      <vt:lpstr>Random Forest Regression</vt:lpstr>
      <vt:lpstr>Best fit line for Random Forest</vt:lpstr>
      <vt:lpstr>Evaluation metrics</vt:lpstr>
      <vt:lpstr>The Mean Absolute Error and mean squared error  </vt:lpstr>
      <vt:lpstr>Root mean squared error (RMSE) and R2 Score</vt:lpstr>
      <vt:lpstr>Evaluation metrics from Sklearn</vt:lpstr>
      <vt:lpstr>Evaluation metrics of all algorithms used</vt:lpstr>
      <vt:lpstr>Conclusion</vt:lpstr>
      <vt:lpstr>Conclusion</vt:lpstr>
      <vt:lpstr>References</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HP</cp:lastModifiedBy>
  <cp:revision>56</cp:revision>
  <dcterms:created xsi:type="dcterms:W3CDTF">2021-03-17T06:53:42Z</dcterms:created>
  <dcterms:modified xsi:type="dcterms:W3CDTF">2022-10-21T04:32:32Z</dcterms:modified>
</cp:coreProperties>
</file>